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3"/>
  </p:notesMasterIdLst>
  <p:sldIdLst>
    <p:sldId id="289" r:id="rId5"/>
    <p:sldId id="296" r:id="rId6"/>
    <p:sldId id="286" r:id="rId7"/>
    <p:sldId id="308" r:id="rId8"/>
    <p:sldId id="272" r:id="rId9"/>
    <p:sldId id="297" r:id="rId10"/>
    <p:sldId id="298" r:id="rId11"/>
    <p:sldId id="299" r:id="rId12"/>
    <p:sldId id="300" r:id="rId13"/>
    <p:sldId id="303" r:id="rId14"/>
    <p:sldId id="302" r:id="rId15"/>
    <p:sldId id="304" r:id="rId16"/>
    <p:sldId id="306" r:id="rId17"/>
    <p:sldId id="307" r:id="rId18"/>
    <p:sldId id="311" r:id="rId19"/>
    <p:sldId id="309" r:id="rId20"/>
    <p:sldId id="310" r:id="rId21"/>
    <p:sldId id="273" r:id="rId22"/>
    <p:sldId id="312" r:id="rId23"/>
    <p:sldId id="314" r:id="rId24"/>
    <p:sldId id="313" r:id="rId25"/>
    <p:sldId id="291" r:id="rId26"/>
    <p:sldId id="301" r:id="rId27"/>
    <p:sldId id="318" r:id="rId28"/>
    <p:sldId id="319" r:id="rId29"/>
    <p:sldId id="316" r:id="rId30"/>
    <p:sldId id="317" r:id="rId31"/>
    <p:sldId id="320" r:id="rId32"/>
    <p:sldId id="305" r:id="rId33"/>
    <p:sldId id="321" r:id="rId34"/>
    <p:sldId id="322" r:id="rId35"/>
    <p:sldId id="323" r:id="rId36"/>
    <p:sldId id="293" r:id="rId37"/>
    <p:sldId id="324" r:id="rId38"/>
    <p:sldId id="325" r:id="rId39"/>
    <p:sldId id="327" r:id="rId40"/>
    <p:sldId id="326" r:id="rId41"/>
    <p:sldId id="295" r:id="rId42"/>
  </p:sldIdLst>
  <p:sldSz cx="12192000" cy="6858000"/>
  <p:notesSz cx="7102475" cy="8972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552" userDrawn="1">
          <p15:clr>
            <a:srgbClr val="A4A3A4"/>
          </p15:clr>
        </p15:guide>
        <p15:guide id="3" orient="horz" pos="83">
          <p15:clr>
            <a:srgbClr val="A4A3A4"/>
          </p15:clr>
        </p15:guide>
        <p15:guide id="4" pos="376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uel Tang" initials="ST" lastIdx="9" clrIdx="0">
    <p:extLst>
      <p:ext uri="{19B8F6BF-5375-455C-9EA6-DF929625EA0E}">
        <p15:presenceInfo xmlns:p15="http://schemas.microsoft.com/office/powerpoint/2012/main" userId="Samuel T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0E4"/>
    <a:srgbClr val="FFFFFF"/>
    <a:srgbClr val="58697D"/>
    <a:srgbClr val="007B80"/>
    <a:srgbClr val="2E445C"/>
    <a:srgbClr val="F4F8F9"/>
    <a:srgbClr val="00A0A3"/>
    <a:srgbClr val="FDFDFD"/>
    <a:srgbClr val="EBEEF0"/>
    <a:srgbClr val="310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85752" autoAdjust="0"/>
  </p:normalViewPr>
  <p:slideViewPr>
    <p:cSldViewPr snapToGrid="0">
      <p:cViewPr varScale="1">
        <p:scale>
          <a:sx n="86" d="100"/>
          <a:sy n="86" d="100"/>
        </p:scale>
        <p:origin x="224" y="744"/>
      </p:cViewPr>
      <p:guideLst>
        <p:guide orient="horz" pos="984"/>
        <p:guide pos="552"/>
        <p:guide orient="horz" pos="83"/>
        <p:guide pos="37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25" d="100"/>
          <a:sy n="125" d="100"/>
        </p:scale>
        <p:origin x="2115" y="-11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01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092" y="0"/>
            <a:ext cx="3077739" cy="450186"/>
          </a:xfrm>
          <a:prstGeom prst="rect">
            <a:avLst/>
          </a:prstGeom>
        </p:spPr>
        <p:txBody>
          <a:bodyPr vert="horz" lIns="91440" tIns="45720" rIns="91440" bIns="45720" rtlCol="0"/>
          <a:lstStyle>
            <a:lvl1pPr algn="r">
              <a:defRPr sz="1200"/>
            </a:lvl1pPr>
          </a:lstStyle>
          <a:p>
            <a:fld id="{B47D7422-D46C-DC4E-8887-A1ACBBFF0BED}" type="datetimeFigureOut">
              <a:rPr lang="en-US" smtClean="0"/>
              <a:t>11/27/18</a:t>
            </a:fld>
            <a:endParaRPr lang="en-US" dirty="0"/>
          </a:p>
        </p:txBody>
      </p:sp>
      <p:sp>
        <p:nvSpPr>
          <p:cNvPr id="4" name="Slide Image Placeholder 3"/>
          <p:cNvSpPr>
            <a:spLocks noGrp="1" noRot="1" noChangeAspect="1"/>
          </p:cNvSpPr>
          <p:nvPr>
            <p:ph type="sldImg" idx="2"/>
          </p:nvPr>
        </p:nvSpPr>
        <p:spPr>
          <a:xfrm>
            <a:off x="860425" y="1122363"/>
            <a:ext cx="5381625" cy="30273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248" y="4318039"/>
            <a:ext cx="5681980" cy="353294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22366"/>
            <a:ext cx="3077739" cy="450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522366"/>
            <a:ext cx="3077739" cy="450185"/>
          </a:xfrm>
          <a:prstGeom prst="rect">
            <a:avLst/>
          </a:prstGeom>
        </p:spPr>
        <p:txBody>
          <a:bodyPr vert="horz" lIns="91440" tIns="45720" rIns="91440" bIns="45720" rtlCol="0" anchor="b"/>
          <a:lstStyle>
            <a:lvl1pPr algn="r">
              <a:defRPr sz="1200"/>
            </a:lvl1pPr>
          </a:lstStyle>
          <a:p>
            <a:fld id="{CEC09B7F-E93B-5E41-8803-6FBF9202B12C}" type="slidenum">
              <a:rPr lang="en-US" smtClean="0"/>
              <a:t>‹#›</a:t>
            </a:fld>
            <a:endParaRPr lang="en-US" dirty="0"/>
          </a:p>
        </p:txBody>
      </p:sp>
    </p:spTree>
    <p:extLst>
      <p:ext uri="{BB962C8B-B14F-4D97-AF65-F5344CB8AC3E}">
        <p14:creationId xmlns:p14="http://schemas.microsoft.com/office/powerpoint/2010/main" val="308167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09B7F-E93B-5E41-8803-6FBF9202B12C}" type="slidenum">
              <a:rPr lang="en-US" smtClean="0"/>
              <a:t>1</a:t>
            </a:fld>
            <a:endParaRPr lang="en-US" dirty="0"/>
          </a:p>
        </p:txBody>
      </p:sp>
    </p:spTree>
    <p:extLst>
      <p:ext uri="{BB962C8B-B14F-4D97-AF65-F5344CB8AC3E}">
        <p14:creationId xmlns:p14="http://schemas.microsoft.com/office/powerpoint/2010/main" val="1108702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rcher-Book"/>
              </a:rPr>
              <a:t>People who are intersex remind us that while we tend to take for granted that everyone is clearly male or female, the path to such a straightforward body involves many complicated steps.</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10</a:t>
            </a:fld>
            <a:endParaRPr lang="en-US" dirty="0"/>
          </a:p>
        </p:txBody>
      </p:sp>
    </p:spTree>
    <p:extLst>
      <p:ext uri="{BB962C8B-B14F-4D97-AF65-F5344CB8AC3E}">
        <p14:creationId xmlns:p14="http://schemas.microsoft.com/office/powerpoint/2010/main" val="7669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Table 2.1 provides a clear overview of the steps to becoming male-bodied or female-bodied.</a:t>
            </a:r>
          </a:p>
        </p:txBody>
      </p:sp>
      <p:sp>
        <p:nvSpPr>
          <p:cNvPr id="4" name="Slide Number Placeholder 3"/>
          <p:cNvSpPr>
            <a:spLocks noGrp="1"/>
          </p:cNvSpPr>
          <p:nvPr>
            <p:ph type="sldNum" sz="quarter" idx="10"/>
          </p:nvPr>
        </p:nvSpPr>
        <p:spPr/>
        <p:txBody>
          <a:bodyPr/>
          <a:lstStyle/>
          <a:p>
            <a:fld id="{CEC09B7F-E93B-5E41-8803-6FBF9202B12C}" type="slidenum">
              <a:rPr lang="en-US" smtClean="0"/>
              <a:t>11</a:t>
            </a:fld>
            <a:endParaRPr lang="en-US" dirty="0"/>
          </a:p>
        </p:txBody>
      </p:sp>
    </p:spTree>
    <p:extLst>
      <p:ext uri="{BB962C8B-B14F-4D97-AF65-F5344CB8AC3E}">
        <p14:creationId xmlns:p14="http://schemas.microsoft.com/office/powerpoint/2010/main" val="2593165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us assume that one’s body, gender identity, and gender expression</a:t>
            </a:r>
            <a:r>
              <a:rPr lang="en-US" baseline="0" dirty="0"/>
              <a:t> </a:t>
            </a:r>
            <a:r>
              <a:rPr lang="en-US" dirty="0"/>
              <a:t>will all “line up,” but sometimes they don’t.</a:t>
            </a:r>
          </a:p>
        </p:txBody>
      </p:sp>
      <p:sp>
        <p:nvSpPr>
          <p:cNvPr id="4" name="Slide Number Placeholder 3"/>
          <p:cNvSpPr>
            <a:spLocks noGrp="1"/>
          </p:cNvSpPr>
          <p:nvPr>
            <p:ph type="sldNum" sz="quarter" idx="10"/>
          </p:nvPr>
        </p:nvSpPr>
        <p:spPr/>
        <p:txBody>
          <a:bodyPr/>
          <a:lstStyle/>
          <a:p>
            <a:fld id="{CEC09B7F-E93B-5E41-8803-6FBF9202B12C}" type="slidenum">
              <a:rPr lang="en-US" smtClean="0"/>
              <a:t>12</a:t>
            </a:fld>
            <a:endParaRPr lang="en-US" dirty="0"/>
          </a:p>
        </p:txBody>
      </p:sp>
    </p:spTree>
    <p:extLst>
      <p:ext uri="{BB962C8B-B14F-4D97-AF65-F5344CB8AC3E}">
        <p14:creationId xmlns:p14="http://schemas.microsoft.com/office/powerpoint/2010/main" val="2211807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09B7F-E93B-5E41-8803-6FBF9202B12C}" type="slidenum">
              <a:rPr lang="en-US" smtClean="0"/>
              <a:t>13</a:t>
            </a:fld>
            <a:endParaRPr lang="en-US" dirty="0"/>
          </a:p>
        </p:txBody>
      </p:sp>
    </p:spTree>
    <p:extLst>
      <p:ext uri="{BB962C8B-B14F-4D97-AF65-F5344CB8AC3E}">
        <p14:creationId xmlns:p14="http://schemas.microsoft.com/office/powerpoint/2010/main" val="151238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09B7F-E93B-5E41-8803-6FBF9202B12C}" type="slidenum">
              <a:rPr lang="en-US" smtClean="0"/>
              <a:t>14</a:t>
            </a:fld>
            <a:endParaRPr lang="en-US" dirty="0"/>
          </a:p>
        </p:txBody>
      </p:sp>
    </p:spTree>
    <p:extLst>
      <p:ext uri="{BB962C8B-B14F-4D97-AF65-F5344CB8AC3E}">
        <p14:creationId xmlns:p14="http://schemas.microsoft.com/office/powerpoint/2010/main" val="159939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25000"/>
                  </a:schemeClr>
                </a:solidFill>
                <a:latin typeface="+mn-lt"/>
              </a:rPr>
              <a:t>Having a child who does not “fit in” is a source of concern for most parents.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25000"/>
                  </a:schemeClr>
                </a:solidFill>
                <a:latin typeface="+mn-lt"/>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1">
                    <a:lumMod val="25000"/>
                  </a:schemeClr>
                </a:solidFill>
                <a:latin typeface="+mn-lt"/>
              </a:rPr>
              <a:t>What consequences might parents want to avoid</a:t>
            </a:r>
            <a:r>
              <a:rPr lang="en-US" sz="1200" baseline="0" dirty="0">
                <a:solidFill>
                  <a:schemeClr val="bg1">
                    <a:lumMod val="25000"/>
                  </a:schemeClr>
                </a:solidFill>
                <a:latin typeface="+mn-lt"/>
              </a:rPr>
              <a:t> for their children by having surgery performed during infancy?</a:t>
            </a:r>
            <a:endParaRPr lang="en-US" sz="1200" dirty="0">
              <a:solidFill>
                <a:schemeClr val="bg1">
                  <a:lumMod val="25000"/>
                </a:schemeClr>
              </a:solidFill>
              <a:latin typeface="+mn-lt"/>
            </a:endParaRPr>
          </a:p>
          <a:p>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15</a:t>
            </a:fld>
            <a:endParaRPr lang="en-US" dirty="0"/>
          </a:p>
        </p:txBody>
      </p:sp>
    </p:spTree>
    <p:extLst>
      <p:ext uri="{BB962C8B-B14F-4D97-AF65-F5344CB8AC3E}">
        <p14:creationId xmlns:p14="http://schemas.microsoft.com/office/powerpoint/2010/main" val="357881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09B7F-E93B-5E41-8803-6FBF9202B12C}" type="slidenum">
              <a:rPr lang="en-US" smtClean="0"/>
              <a:t>16</a:t>
            </a:fld>
            <a:endParaRPr lang="en-US" dirty="0"/>
          </a:p>
        </p:txBody>
      </p:sp>
    </p:spTree>
    <p:extLst>
      <p:ext uri="{BB962C8B-B14F-4D97-AF65-F5344CB8AC3E}">
        <p14:creationId xmlns:p14="http://schemas.microsoft.com/office/powerpoint/2010/main" val="2017261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are some reasons why some trans people do not choose surgery and hormone treatments?</a:t>
            </a:r>
          </a:p>
          <a:p>
            <a:r>
              <a:rPr lang="en-US" dirty="0"/>
              <a:t> </a:t>
            </a:r>
          </a:p>
          <a:p>
            <a:pPr marL="171450" indent="-171450">
              <a:buFont typeface="Arial" panose="020B0604020202020204" pitchFamily="34" charset="0"/>
              <a:buChar char="•"/>
            </a:pPr>
            <a:r>
              <a:rPr lang="en-US" dirty="0"/>
              <a:t>Can you recall some examples</a:t>
            </a:r>
            <a:r>
              <a:rPr lang="en-US" baseline="0" dirty="0"/>
              <a:t> from the book of increasing acceptance of nonbinary gender identities?</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17</a:t>
            </a:fld>
            <a:endParaRPr lang="en-US" dirty="0"/>
          </a:p>
        </p:txBody>
      </p:sp>
    </p:spTree>
    <p:extLst>
      <p:ext uri="{BB962C8B-B14F-4D97-AF65-F5344CB8AC3E}">
        <p14:creationId xmlns:p14="http://schemas.microsoft.com/office/powerpoint/2010/main" val="62689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what ways do you think the trans community is most visible?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EC09B7F-E93B-5E41-8803-6FBF9202B12C}" type="slidenum">
              <a:rPr lang="en-US" smtClean="0"/>
              <a:t>18</a:t>
            </a:fld>
            <a:endParaRPr lang="en-US" dirty="0"/>
          </a:p>
        </p:txBody>
      </p:sp>
    </p:spTree>
    <p:extLst>
      <p:ext uri="{BB962C8B-B14F-4D97-AF65-F5344CB8AC3E}">
        <p14:creationId xmlns:p14="http://schemas.microsoft.com/office/powerpoint/2010/main" val="3675576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Can you share some examples of people “policing” individuals whose behavior violates gender norms?</a:t>
            </a:r>
          </a:p>
          <a:p>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19</a:t>
            </a:fld>
            <a:endParaRPr lang="en-US" dirty="0"/>
          </a:p>
        </p:txBody>
      </p:sp>
    </p:spTree>
    <p:extLst>
      <p:ext uri="{BB962C8B-B14F-4D97-AF65-F5344CB8AC3E}">
        <p14:creationId xmlns:p14="http://schemas.microsoft.com/office/powerpoint/2010/main" val="99022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opener]</a:t>
            </a:r>
          </a:p>
        </p:txBody>
      </p:sp>
      <p:sp>
        <p:nvSpPr>
          <p:cNvPr id="4" name="Slide Number Placeholder 3"/>
          <p:cNvSpPr>
            <a:spLocks noGrp="1"/>
          </p:cNvSpPr>
          <p:nvPr>
            <p:ph type="sldNum" sz="quarter" idx="5"/>
          </p:nvPr>
        </p:nvSpPr>
        <p:spPr/>
        <p:txBody>
          <a:bodyPr/>
          <a:lstStyle/>
          <a:p>
            <a:fld id="{CEC09B7F-E93B-5E41-8803-6FBF9202B12C}" type="slidenum">
              <a:rPr lang="en-US" smtClean="0"/>
              <a:t>2</a:t>
            </a:fld>
            <a:endParaRPr lang="en-US" dirty="0"/>
          </a:p>
        </p:txBody>
      </p:sp>
    </p:spTree>
    <p:extLst>
      <p:ext uri="{BB962C8B-B14F-4D97-AF65-F5344CB8AC3E}">
        <p14:creationId xmlns:p14="http://schemas.microsoft.com/office/powerpoint/2010/main" val="2275405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Coco Layne’s art exhibit gives a visual</a:t>
            </a:r>
            <a:r>
              <a:rPr lang="en-US" baseline="0" dirty="0"/>
              <a:t> example of the transition from male appearing to androgynous and then to female appearing. </a:t>
            </a:r>
          </a:p>
          <a:p>
            <a:endParaRPr lang="en-US" dirty="0"/>
          </a:p>
          <a:p>
            <a:pPr marL="171450" indent="-171450">
              <a:buFont typeface="Arial" panose="020B0604020202020204" pitchFamily="34" charset="0"/>
              <a:buChar char="•"/>
            </a:pPr>
            <a:r>
              <a:rPr lang="en-US" baseline="0" dirty="0"/>
              <a:t>What was your reaction when you looked at the different faces of the artist?</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20</a:t>
            </a:fld>
            <a:endParaRPr lang="en-US" dirty="0"/>
          </a:p>
        </p:txBody>
      </p:sp>
    </p:spTree>
    <p:extLst>
      <p:ext uri="{BB962C8B-B14F-4D97-AF65-F5344CB8AC3E}">
        <p14:creationId xmlns:p14="http://schemas.microsoft.com/office/powerpoint/2010/main" val="2999264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
            </a:pPr>
            <a:r>
              <a:rPr lang="en-US" dirty="0"/>
              <a:t>What are some ways in which we manipulate our bodies to meet the gender binary expectations?</a:t>
            </a:r>
          </a:p>
          <a:p>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21</a:t>
            </a:fld>
            <a:endParaRPr lang="en-US" dirty="0"/>
          </a:p>
        </p:txBody>
      </p:sp>
    </p:spTree>
    <p:extLst>
      <p:ext uri="{BB962C8B-B14F-4D97-AF65-F5344CB8AC3E}">
        <p14:creationId xmlns:p14="http://schemas.microsoft.com/office/powerpoint/2010/main" val="18682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are some reasons why we want to embrace societal</a:t>
            </a:r>
            <a:r>
              <a:rPr lang="en-US" baseline="0" dirty="0"/>
              <a:t> i</a:t>
            </a:r>
            <a:r>
              <a:rPr lang="en-US" dirty="0"/>
              <a:t>deologies?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a:t>
            </a:r>
            <a:r>
              <a:rPr lang="en-US" baseline="0" dirty="0"/>
              <a:t> are some dangers in shared belief systems?</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22</a:t>
            </a:fld>
            <a:endParaRPr lang="en-US" dirty="0"/>
          </a:p>
        </p:txBody>
      </p:sp>
    </p:spTree>
    <p:extLst>
      <p:ext uri="{BB962C8B-B14F-4D97-AF65-F5344CB8AC3E}">
        <p14:creationId xmlns:p14="http://schemas.microsoft.com/office/powerpoint/2010/main" val="999791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09B7F-E93B-5E41-8803-6FBF9202B12C}" type="slidenum">
              <a:rPr lang="en-US" smtClean="0"/>
              <a:t>23</a:t>
            </a:fld>
            <a:endParaRPr lang="en-US" dirty="0"/>
          </a:p>
        </p:txBody>
      </p:sp>
    </p:spTree>
    <p:extLst>
      <p:ext uri="{BB962C8B-B14F-4D97-AF65-F5344CB8AC3E}">
        <p14:creationId xmlns:p14="http://schemas.microsoft.com/office/powerpoint/2010/main" val="1600165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09B7F-E93B-5E41-8803-6FBF9202B12C}" type="slidenum">
              <a:rPr lang="en-US" smtClean="0"/>
              <a:t>24</a:t>
            </a:fld>
            <a:endParaRPr lang="en-US" dirty="0"/>
          </a:p>
        </p:txBody>
      </p:sp>
    </p:spTree>
    <p:extLst>
      <p:ext uri="{BB962C8B-B14F-4D97-AF65-F5344CB8AC3E}">
        <p14:creationId xmlns:p14="http://schemas.microsoft.com/office/powerpoint/2010/main" val="3344584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Sex-switching has been found in various cultures throughout history, allowing for fluidity and change, both functionally within society and personally, within the individual.</a:t>
            </a:r>
          </a:p>
        </p:txBody>
      </p:sp>
      <p:sp>
        <p:nvSpPr>
          <p:cNvPr id="4" name="Slide Number Placeholder 3"/>
          <p:cNvSpPr>
            <a:spLocks noGrp="1"/>
          </p:cNvSpPr>
          <p:nvPr>
            <p:ph type="sldNum" sz="quarter" idx="5"/>
          </p:nvPr>
        </p:nvSpPr>
        <p:spPr/>
        <p:txBody>
          <a:bodyPr/>
          <a:lstStyle/>
          <a:p>
            <a:fld id="{CEC09B7F-E93B-5E41-8803-6FBF9202B12C}" type="slidenum">
              <a:rPr lang="en-US" smtClean="0"/>
              <a:t>25</a:t>
            </a:fld>
            <a:endParaRPr lang="en-US" dirty="0"/>
          </a:p>
        </p:txBody>
      </p:sp>
    </p:spTree>
    <p:extLst>
      <p:ext uri="{BB962C8B-B14F-4D97-AF65-F5344CB8AC3E}">
        <p14:creationId xmlns:p14="http://schemas.microsoft.com/office/powerpoint/2010/main" val="2347509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say that we</a:t>
            </a:r>
            <a:r>
              <a:rPr lang="en-US" baseline="0" dirty="0"/>
              <a:t> impose this binary on things other than our bodies, we can consider how we gender objects, animals, styles of dress, and so on.</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26</a:t>
            </a:fld>
            <a:endParaRPr lang="en-US" dirty="0"/>
          </a:p>
        </p:txBody>
      </p:sp>
    </p:spTree>
    <p:extLst>
      <p:ext uri="{BB962C8B-B14F-4D97-AF65-F5344CB8AC3E}">
        <p14:creationId xmlns:p14="http://schemas.microsoft.com/office/powerpoint/2010/main" val="668170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27</a:t>
            </a:fld>
            <a:endParaRPr lang="en-US" dirty="0"/>
          </a:p>
        </p:txBody>
      </p:sp>
    </p:spTree>
    <p:extLst>
      <p:ext uri="{BB962C8B-B14F-4D97-AF65-F5344CB8AC3E}">
        <p14:creationId xmlns:p14="http://schemas.microsoft.com/office/powerpoint/2010/main" val="2626235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what ways might this disconnect be</a:t>
            </a:r>
            <a:r>
              <a:rPr lang="en-US" baseline="0" dirty="0"/>
              <a:t> harmful to men or women?</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28</a:t>
            </a:fld>
            <a:endParaRPr lang="en-US" dirty="0"/>
          </a:p>
        </p:txBody>
      </p:sp>
    </p:spTree>
    <p:extLst>
      <p:ext uri="{BB962C8B-B14F-4D97-AF65-F5344CB8AC3E}">
        <p14:creationId xmlns:p14="http://schemas.microsoft.com/office/powerpoint/2010/main" val="3017287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aspects of society</a:t>
            </a:r>
            <a:r>
              <a:rPr lang="en-US" baseline="0" dirty="0"/>
              <a:t> and the relationships between the people in them that are proscribed by our gender binary and our gender binary glasses allow us to see the world through that shared social lens. This gives us a sense of belonging and shared meaning. </a:t>
            </a:r>
          </a:p>
          <a:p>
            <a:endParaRPr lang="en-US" dirty="0"/>
          </a:p>
          <a:p>
            <a:pPr marL="171450" indent="-171450">
              <a:buFont typeface="Arial" panose="020B0604020202020204" pitchFamily="34" charset="0"/>
              <a:buChar char="•"/>
            </a:pPr>
            <a:r>
              <a:rPr lang="en-US" baseline="0" dirty="0"/>
              <a:t>How might the gender binary and gender binary glasses affect those who are new to our culture or whose worldview is different?</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29</a:t>
            </a:fld>
            <a:endParaRPr lang="en-US" dirty="0"/>
          </a:p>
        </p:txBody>
      </p:sp>
    </p:spTree>
    <p:extLst>
      <p:ext uri="{BB962C8B-B14F-4D97-AF65-F5344CB8AC3E}">
        <p14:creationId xmlns:p14="http://schemas.microsoft.com/office/powerpoint/2010/main" val="165727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chapter outline, which gives</a:t>
            </a:r>
            <a:r>
              <a:rPr lang="en-US" baseline="0" dirty="0"/>
              <a:t> us some idea of how gender is structured in our society. Although often invisible to us, the gender binary and ideologies constrain and shape our behavior, our beliefs, and even our life choices.</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3</a:t>
            </a:fld>
            <a:endParaRPr lang="en-US" dirty="0"/>
          </a:p>
        </p:txBody>
      </p:sp>
    </p:spTree>
    <p:extLst>
      <p:ext uri="{BB962C8B-B14F-4D97-AF65-F5344CB8AC3E}">
        <p14:creationId xmlns:p14="http://schemas.microsoft.com/office/powerpoint/2010/main" val="2260798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Can you think of other examples of the way we gender things, traits or ideas?</a:t>
            </a:r>
          </a:p>
          <a:p>
            <a:endParaRPr lang="en-US" dirty="0"/>
          </a:p>
          <a:p>
            <a:pPr marL="171450" indent="-171450">
              <a:buFont typeface="Arial" panose="020B0604020202020204" pitchFamily="34" charset="0"/>
              <a:buChar char="•"/>
            </a:pPr>
            <a:r>
              <a:rPr lang="en-US" dirty="0"/>
              <a:t>Encourage the students to</a:t>
            </a:r>
            <a:r>
              <a:rPr lang="en-US" baseline="0" dirty="0"/>
              <a:t> take the </a:t>
            </a:r>
            <a:r>
              <a:rPr lang="en-US" b="0" i="0" u="none" strike="noStrike" kern="1200" baseline="0" dirty="0">
                <a:solidFill>
                  <a:schemeClr val="tx1"/>
                </a:solidFill>
                <a:latin typeface="+mn-lt"/>
                <a:ea typeface="+mn-ea"/>
                <a:cs typeface="+mn-cs"/>
              </a:rPr>
              <a:t>Implicit Association Test (IAT).</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30</a:t>
            </a:fld>
            <a:endParaRPr lang="en-US" dirty="0"/>
          </a:p>
        </p:txBody>
      </p:sp>
    </p:spTree>
    <p:extLst>
      <p:ext uri="{BB962C8B-B14F-4D97-AF65-F5344CB8AC3E}">
        <p14:creationId xmlns:p14="http://schemas.microsoft.com/office/powerpoint/2010/main" val="149417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Stereotypes are often based on real facts that become generalized</a:t>
            </a:r>
            <a:r>
              <a:rPr lang="en-US" baseline="0" dirty="0"/>
              <a:t> to apply to whole groups or get distorted. </a:t>
            </a:r>
          </a:p>
          <a:p>
            <a:endParaRPr lang="en-US" dirty="0"/>
          </a:p>
          <a:p>
            <a:pPr marL="171450" indent="-171450">
              <a:buFont typeface="Arial" panose="020B0604020202020204" pitchFamily="34" charset="0"/>
              <a:buChar char="•"/>
            </a:pPr>
            <a:r>
              <a:rPr lang="en-US" dirty="0"/>
              <a:t>What stood out for you in the author’s discussion of stereotypes?  </a:t>
            </a:r>
          </a:p>
          <a:p>
            <a:endParaRPr lang="en-US" sz="1400" dirty="0"/>
          </a:p>
        </p:txBody>
      </p:sp>
      <p:sp>
        <p:nvSpPr>
          <p:cNvPr id="4" name="Slide Number Placeholder 3"/>
          <p:cNvSpPr>
            <a:spLocks noGrp="1"/>
          </p:cNvSpPr>
          <p:nvPr>
            <p:ph type="sldNum" sz="quarter" idx="10"/>
          </p:nvPr>
        </p:nvSpPr>
        <p:spPr/>
        <p:txBody>
          <a:bodyPr/>
          <a:lstStyle/>
          <a:p>
            <a:fld id="{CEC09B7F-E93B-5E41-8803-6FBF9202B12C}" type="slidenum">
              <a:rPr lang="en-US" smtClean="0"/>
              <a:t>31</a:t>
            </a:fld>
            <a:endParaRPr lang="en-US" dirty="0"/>
          </a:p>
        </p:txBody>
      </p:sp>
    </p:spTree>
    <p:extLst>
      <p:ext uri="{BB962C8B-B14F-4D97-AF65-F5344CB8AC3E}">
        <p14:creationId xmlns:p14="http://schemas.microsoft.com/office/powerpoint/2010/main" val="4139694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have come back to the </a:t>
            </a:r>
            <a:r>
              <a:rPr lang="en-US" baseline="0" dirty="0"/>
              <a:t>original question that the chapter posed; is your answer different now than it was when you started the chapter?</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32</a:t>
            </a:fld>
            <a:endParaRPr lang="en-US" dirty="0"/>
          </a:p>
        </p:txBody>
      </p:sp>
    </p:spTree>
    <p:extLst>
      <p:ext uri="{BB962C8B-B14F-4D97-AF65-F5344CB8AC3E}">
        <p14:creationId xmlns:p14="http://schemas.microsoft.com/office/powerpoint/2010/main" val="2663343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false memories.</a:t>
            </a:r>
          </a:p>
        </p:txBody>
      </p:sp>
      <p:sp>
        <p:nvSpPr>
          <p:cNvPr id="4" name="Slide Number Placeholder 3"/>
          <p:cNvSpPr>
            <a:spLocks noGrp="1"/>
          </p:cNvSpPr>
          <p:nvPr>
            <p:ph type="sldNum" sz="quarter" idx="10"/>
          </p:nvPr>
        </p:nvSpPr>
        <p:spPr/>
        <p:txBody>
          <a:bodyPr/>
          <a:lstStyle/>
          <a:p>
            <a:fld id="{CEC09B7F-E93B-5E41-8803-6FBF9202B12C}" type="slidenum">
              <a:rPr lang="en-US" smtClean="0"/>
              <a:t>33</a:t>
            </a:fld>
            <a:endParaRPr lang="en-US" dirty="0"/>
          </a:p>
        </p:txBody>
      </p:sp>
    </p:spTree>
    <p:extLst>
      <p:ext uri="{BB962C8B-B14F-4D97-AF65-F5344CB8AC3E}">
        <p14:creationId xmlns:p14="http://schemas.microsoft.com/office/powerpoint/2010/main" val="2992108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feminine</a:t>
            </a:r>
          </a:p>
        </p:txBody>
      </p:sp>
      <p:sp>
        <p:nvSpPr>
          <p:cNvPr id="4" name="Slide Number Placeholder 3"/>
          <p:cNvSpPr>
            <a:spLocks noGrp="1"/>
          </p:cNvSpPr>
          <p:nvPr>
            <p:ph type="sldNum" sz="quarter" idx="10"/>
          </p:nvPr>
        </p:nvSpPr>
        <p:spPr/>
        <p:txBody>
          <a:bodyPr/>
          <a:lstStyle/>
          <a:p>
            <a:fld id="{CEC09B7F-E93B-5E41-8803-6FBF9202B12C}" type="slidenum">
              <a:rPr lang="en-US" smtClean="0"/>
              <a:t>34</a:t>
            </a:fld>
            <a:endParaRPr lang="en-US" dirty="0"/>
          </a:p>
        </p:txBody>
      </p:sp>
    </p:spTree>
    <p:extLst>
      <p:ext uri="{BB962C8B-B14F-4D97-AF65-F5344CB8AC3E}">
        <p14:creationId xmlns:p14="http://schemas.microsoft.com/office/powerpoint/2010/main" val="908480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7" lvl="1" indent="0">
              <a:buFont typeface="+mj-lt"/>
              <a:buNone/>
            </a:pPr>
            <a:r>
              <a:rPr lang="en-US" dirty="0"/>
              <a:t>C. genderqueer </a:t>
            </a:r>
          </a:p>
        </p:txBody>
      </p:sp>
      <p:sp>
        <p:nvSpPr>
          <p:cNvPr id="4" name="Slide Number Placeholder 3"/>
          <p:cNvSpPr>
            <a:spLocks noGrp="1"/>
          </p:cNvSpPr>
          <p:nvPr>
            <p:ph type="sldNum" sz="quarter" idx="10"/>
          </p:nvPr>
        </p:nvSpPr>
        <p:spPr/>
        <p:txBody>
          <a:bodyPr/>
          <a:lstStyle/>
          <a:p>
            <a:fld id="{CEC09B7F-E93B-5E41-8803-6FBF9202B12C}" type="slidenum">
              <a:rPr lang="en-US" smtClean="0"/>
              <a:t>35</a:t>
            </a:fld>
            <a:endParaRPr lang="en-US" dirty="0"/>
          </a:p>
        </p:txBody>
      </p:sp>
    </p:spTree>
    <p:extLst>
      <p:ext uri="{BB962C8B-B14F-4D97-AF65-F5344CB8AC3E}">
        <p14:creationId xmlns:p14="http://schemas.microsoft.com/office/powerpoint/2010/main" val="1323265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 a set of ideas</a:t>
            </a:r>
            <a:r>
              <a:rPr lang="en-US" baseline="0" dirty="0"/>
              <a:t> widely shared by members of a society that guides identities, behaviors and institutions</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36</a:t>
            </a:fld>
            <a:endParaRPr lang="en-US" dirty="0"/>
          </a:p>
        </p:txBody>
      </p:sp>
    </p:spTree>
    <p:extLst>
      <p:ext uri="{BB962C8B-B14F-4D97-AF65-F5344CB8AC3E}">
        <p14:creationId xmlns:p14="http://schemas.microsoft.com/office/powerpoint/2010/main" val="428385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Albania</a:t>
            </a:r>
          </a:p>
        </p:txBody>
      </p:sp>
      <p:sp>
        <p:nvSpPr>
          <p:cNvPr id="4" name="Slide Number Placeholder 3"/>
          <p:cNvSpPr>
            <a:spLocks noGrp="1"/>
          </p:cNvSpPr>
          <p:nvPr>
            <p:ph type="sldNum" sz="quarter" idx="10"/>
          </p:nvPr>
        </p:nvSpPr>
        <p:spPr/>
        <p:txBody>
          <a:bodyPr/>
          <a:lstStyle/>
          <a:p>
            <a:fld id="{CEC09B7F-E93B-5E41-8803-6FBF9202B12C}" type="slidenum">
              <a:rPr lang="en-US" smtClean="0"/>
              <a:t>37</a:t>
            </a:fld>
            <a:endParaRPr lang="en-US" dirty="0"/>
          </a:p>
        </p:txBody>
      </p:sp>
    </p:spTree>
    <p:extLst>
      <p:ext uri="{BB962C8B-B14F-4D97-AF65-F5344CB8AC3E}">
        <p14:creationId xmlns:p14="http://schemas.microsoft.com/office/powerpoint/2010/main" val="2077275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09B7F-E93B-5E41-8803-6FBF9202B12C}" type="slidenum">
              <a:rPr lang="en-US" smtClean="0"/>
              <a:t>38</a:t>
            </a:fld>
            <a:endParaRPr lang="en-US" dirty="0"/>
          </a:p>
        </p:txBody>
      </p:sp>
    </p:spTree>
    <p:extLst>
      <p:ext uri="{BB962C8B-B14F-4D97-AF65-F5344CB8AC3E}">
        <p14:creationId xmlns:p14="http://schemas.microsoft.com/office/powerpoint/2010/main" val="15092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main questions the chapter</a:t>
            </a:r>
            <a:r>
              <a:rPr lang="en-US" baseline="0" dirty="0"/>
              <a:t> poses is how we learn the gender binary, which is part of the hidden curriculum of our lives. It is taught and reinforced in so many aspects of our lives. If you have taken introductory sociology, you know that we have agents of socialization in our lives that have a great deal of influence in our development of ideas, values, beliefs, and identity. </a:t>
            </a:r>
          </a:p>
          <a:p>
            <a:endParaRPr lang="en-US" dirty="0"/>
          </a:p>
          <a:p>
            <a:pPr marL="171450" indent="-171450">
              <a:buFont typeface="Arial" panose="020B0604020202020204" pitchFamily="34" charset="0"/>
              <a:buChar char="•"/>
            </a:pPr>
            <a:r>
              <a:rPr lang="en-US" baseline="0" dirty="0"/>
              <a:t>Can you name any of the agents of socialization in your life? (Answers can include parents, school, the media, and so on.)</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4</a:t>
            </a:fld>
            <a:endParaRPr lang="en-US" dirty="0"/>
          </a:p>
        </p:txBody>
      </p:sp>
    </p:spTree>
    <p:extLst>
      <p:ext uri="{BB962C8B-B14F-4D97-AF65-F5344CB8AC3E}">
        <p14:creationId xmlns:p14="http://schemas.microsoft.com/office/powerpoint/2010/main" val="3031397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shape the dynamics between men and women in a negative way when we see our self and an opposite;</a:t>
            </a:r>
            <a:r>
              <a:rPr lang="en-US" baseline="0" dirty="0"/>
              <a:t> it becomes a case of us versus them in a number of subtle and obvious ways. </a:t>
            </a:r>
          </a:p>
          <a:p>
            <a:endParaRPr lang="en-US" dirty="0"/>
          </a:p>
          <a:p>
            <a:pPr marL="171450" indent="-171450">
              <a:buFont typeface="Arial" panose="020B0604020202020204" pitchFamily="34" charset="0"/>
              <a:buChar char="•"/>
            </a:pPr>
            <a:r>
              <a:rPr lang="en-US" baseline="0" dirty="0"/>
              <a:t>Why don’t we say the other sex instead of the opposite sex?</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5</a:t>
            </a:fld>
            <a:endParaRPr lang="en-US" dirty="0"/>
          </a:p>
        </p:txBody>
      </p:sp>
    </p:spTree>
    <p:extLst>
      <p:ext uri="{BB962C8B-B14F-4D97-AF65-F5344CB8AC3E}">
        <p14:creationId xmlns:p14="http://schemas.microsoft.com/office/powerpoint/2010/main" val="285560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bodies are all human, developing</a:t>
            </a:r>
            <a:r>
              <a:rPr lang="en-US" baseline="0" dirty="0"/>
              <a:t> </a:t>
            </a:r>
            <a:r>
              <a:rPr lang="en-US" dirty="0"/>
              <a:t>from the same blob of tissue, modified to enable sexual reproduction. So while it is not accurate to say there is only one sex, neither is it perfectly correct to say men and women are opposites.</a:t>
            </a:r>
          </a:p>
        </p:txBody>
      </p:sp>
      <p:sp>
        <p:nvSpPr>
          <p:cNvPr id="4" name="Slide Number Placeholder 3"/>
          <p:cNvSpPr>
            <a:spLocks noGrp="1"/>
          </p:cNvSpPr>
          <p:nvPr>
            <p:ph type="sldNum" sz="quarter" idx="10"/>
          </p:nvPr>
        </p:nvSpPr>
        <p:spPr/>
        <p:txBody>
          <a:bodyPr/>
          <a:lstStyle/>
          <a:p>
            <a:fld id="{CEC09B7F-E93B-5E41-8803-6FBF9202B12C}" type="slidenum">
              <a:rPr lang="en-US" smtClean="0"/>
              <a:t>6</a:t>
            </a:fld>
            <a:endParaRPr lang="en-US" dirty="0"/>
          </a:p>
        </p:txBody>
      </p:sp>
    </p:spTree>
    <p:extLst>
      <p:ext uri="{BB962C8B-B14F-4D97-AF65-F5344CB8AC3E}">
        <p14:creationId xmlns:p14="http://schemas.microsoft.com/office/powerpoint/2010/main" val="393397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42900">
              <a:buFont typeface="Arial" panose="020B0604020202020204" pitchFamily="34" charset="0"/>
              <a:buChar char="•"/>
            </a:pPr>
            <a:r>
              <a:rPr lang="en-US" dirty="0"/>
              <a:t>What’s wrong with this ideology?</a:t>
            </a:r>
          </a:p>
          <a:p>
            <a:pPr marL="914400" lvl="1" indent="-342900">
              <a:buFont typeface="Arial" panose="020B0604020202020204" pitchFamily="34" charset="0"/>
              <a:buChar char="•"/>
            </a:pPr>
            <a:endParaRPr lang="en-US" dirty="0"/>
          </a:p>
          <a:p>
            <a:pPr marL="457200" lvl="0" indent="-342900">
              <a:buFont typeface="Arial" panose="020B0604020202020204" pitchFamily="34" charset="0"/>
              <a:buChar char="•"/>
            </a:pPr>
            <a:r>
              <a:rPr lang="en-US" dirty="0"/>
              <a:t>How many of you do not fit neatly into this gender binary?</a:t>
            </a:r>
          </a:p>
          <a:p>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7</a:t>
            </a:fld>
            <a:endParaRPr lang="en-US" dirty="0"/>
          </a:p>
        </p:txBody>
      </p:sp>
    </p:spTree>
    <p:extLst>
      <p:ext uri="{BB962C8B-B14F-4D97-AF65-F5344CB8AC3E}">
        <p14:creationId xmlns:p14="http://schemas.microsoft.com/office/powerpoint/2010/main" val="348459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Thus, we can become personal exceptions to the rule, uniquely ourselves, feminine or masculine, but not always. </a:t>
            </a:r>
          </a:p>
          <a:p>
            <a:endParaRPr lang="en-US" sz="1200" dirty="0"/>
          </a:p>
          <a:p>
            <a:pPr marL="171450" indent="-171450">
              <a:buFont typeface="Arial" panose="020B0604020202020204" pitchFamily="34" charset="0"/>
              <a:buChar char="•"/>
            </a:pPr>
            <a:r>
              <a:rPr lang="en-US" sz="1200" dirty="0"/>
              <a:t>Can you give some examples of ways in which you do</a:t>
            </a:r>
            <a:r>
              <a:rPr lang="en-US" sz="1200" baseline="0" dirty="0"/>
              <a:t> not always fit the binary?</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8</a:t>
            </a:fld>
            <a:endParaRPr lang="en-US" dirty="0"/>
          </a:p>
        </p:txBody>
      </p:sp>
    </p:spTree>
    <p:extLst>
      <p:ext uri="{BB962C8B-B14F-4D97-AF65-F5344CB8AC3E}">
        <p14:creationId xmlns:p14="http://schemas.microsoft.com/office/powerpoint/2010/main" val="208913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Our socialization makes us so skilled at layering ideas about gender onto the world that we have a hard time seeing it for what it really is. We don’t always notice when gender stereotypes fail to make sense.</a:t>
            </a:r>
            <a:endParaRPr lang="en-US" dirty="0"/>
          </a:p>
        </p:txBody>
      </p:sp>
      <p:sp>
        <p:nvSpPr>
          <p:cNvPr id="4" name="Slide Number Placeholder 3"/>
          <p:cNvSpPr>
            <a:spLocks noGrp="1"/>
          </p:cNvSpPr>
          <p:nvPr>
            <p:ph type="sldNum" sz="quarter" idx="10"/>
          </p:nvPr>
        </p:nvSpPr>
        <p:spPr/>
        <p:txBody>
          <a:bodyPr/>
          <a:lstStyle/>
          <a:p>
            <a:fld id="{CEC09B7F-E93B-5E41-8803-6FBF9202B12C}" type="slidenum">
              <a:rPr lang="en-US" smtClean="0"/>
              <a:t>9</a:t>
            </a:fld>
            <a:endParaRPr lang="en-US" dirty="0"/>
          </a:p>
        </p:txBody>
      </p:sp>
    </p:spTree>
    <p:extLst>
      <p:ext uri="{BB962C8B-B14F-4D97-AF65-F5344CB8AC3E}">
        <p14:creationId xmlns:p14="http://schemas.microsoft.com/office/powerpoint/2010/main" val="3011572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0" y="1307617"/>
            <a:ext cx="5257800" cy="1376590"/>
          </a:xfrm>
        </p:spPr>
        <p:txBody>
          <a:bodyPr anchor="b">
            <a:normAutofit/>
          </a:bodyPr>
          <a:lstStyle>
            <a:lvl1pPr algn="l">
              <a:defRPr sz="3200" b="1" i="0" baseline="0">
                <a:ln>
                  <a:noFill/>
                </a:ln>
                <a:solidFill>
                  <a:srgbClr val="2E445C"/>
                </a:solidFill>
                <a:latin typeface="+mn-lt"/>
                <a:ea typeface="Source Sans Pro Semibold" charset="0"/>
                <a:cs typeface="Source Sans Pro Semibold" charset="0"/>
              </a:defRPr>
            </a:lvl1pPr>
          </a:lstStyle>
          <a:p>
            <a:r>
              <a:rPr lang="en-US" dirty="0"/>
              <a:t>Enter Book Title</a:t>
            </a:r>
          </a:p>
        </p:txBody>
      </p:sp>
      <p:sp>
        <p:nvSpPr>
          <p:cNvPr id="3" name="Subtitle 2"/>
          <p:cNvSpPr>
            <a:spLocks noGrp="1"/>
          </p:cNvSpPr>
          <p:nvPr>
            <p:ph type="subTitle" idx="1" hasCustomPrompt="1"/>
          </p:nvPr>
        </p:nvSpPr>
        <p:spPr>
          <a:xfrm>
            <a:off x="6096000" y="3208081"/>
            <a:ext cx="5257800" cy="969962"/>
          </a:xfrm>
        </p:spPr>
        <p:txBody>
          <a:bodyPr>
            <a:normAutofit/>
          </a:bodyPr>
          <a:lstStyle>
            <a:lvl1pPr marL="0" indent="0" algn="l">
              <a:buNone/>
              <a:defRPr sz="3200" b="1" i="0">
                <a:solidFill>
                  <a:srgbClr val="007B80"/>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Author Names</a:t>
            </a:r>
          </a:p>
        </p:txBody>
      </p:sp>
      <p:sp>
        <p:nvSpPr>
          <p:cNvPr id="14" name="Picture Placeholder 3"/>
          <p:cNvSpPr>
            <a:spLocks noGrp="1"/>
          </p:cNvSpPr>
          <p:nvPr>
            <p:ph type="pic" sz="quarter" idx="13" hasCustomPrompt="1"/>
          </p:nvPr>
        </p:nvSpPr>
        <p:spPr>
          <a:xfrm>
            <a:off x="0" y="0"/>
            <a:ext cx="5638800" cy="6858000"/>
          </a:xfrm>
        </p:spPr>
        <p:txBody>
          <a:bodyPr/>
          <a:lstStyle>
            <a:lvl1pPr>
              <a:defRPr/>
            </a:lvl1pPr>
          </a:lstStyle>
          <a:p>
            <a:r>
              <a:rPr lang="en-US" dirty="0"/>
              <a:t>Click the icon to add Book Art</a:t>
            </a:r>
          </a:p>
        </p:txBody>
      </p:sp>
      <p:cxnSp>
        <p:nvCxnSpPr>
          <p:cNvPr id="8" name="Straight Connector 7"/>
          <p:cNvCxnSpPr/>
          <p:nvPr userDrawn="1"/>
        </p:nvCxnSpPr>
        <p:spPr>
          <a:xfrm>
            <a:off x="6096000" y="2933092"/>
            <a:ext cx="5257800" cy="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EF29A43-1E79-1F42-8C2E-A3D891699B56}"/>
              </a:ext>
            </a:extLst>
          </p:cNvPr>
          <p:cNvSpPr>
            <a:spLocks noGrp="1"/>
          </p:cNvSpPr>
          <p:nvPr>
            <p:ph type="dt" sz="half" idx="14"/>
          </p:nvPr>
        </p:nvSpPr>
        <p:spPr/>
        <p:txBody>
          <a:bodyPr/>
          <a:lstStyle>
            <a:lvl1pPr>
              <a:defRPr sz="1500">
                <a:solidFill>
                  <a:schemeClr val="tx1"/>
                </a:solidFill>
              </a:defRPr>
            </a:lvl1pPr>
          </a:lstStyle>
          <a:p>
            <a:fld id="{B2A2A924-1090-414A-A6C6-4E485541B646}" type="datetime1">
              <a:rPr lang="en-US" smtClean="0"/>
              <a:t>11/27/18</a:t>
            </a:fld>
            <a:endParaRPr lang="en-US" dirty="0"/>
          </a:p>
        </p:txBody>
      </p:sp>
      <p:sp>
        <p:nvSpPr>
          <p:cNvPr id="5" name="Footer Placeholder 4">
            <a:extLst>
              <a:ext uri="{FF2B5EF4-FFF2-40B4-BE49-F238E27FC236}">
                <a16:creationId xmlns:a16="http://schemas.microsoft.com/office/drawing/2014/main" id="{343A52BE-BCFB-3346-858E-ADE541502D66}"/>
              </a:ext>
            </a:extLst>
          </p:cNvPr>
          <p:cNvSpPr>
            <a:spLocks noGrp="1"/>
          </p:cNvSpPr>
          <p:nvPr>
            <p:ph type="ftr" sz="quarter" idx="15"/>
          </p:nvPr>
        </p:nvSpPr>
        <p:spPr/>
        <p:txBody>
          <a:bodyPr/>
          <a:lstStyle>
            <a:lvl1pPr>
              <a:defRPr sz="15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419AC99-D9B8-5B46-9E8F-D988CA82BB2F}"/>
              </a:ext>
            </a:extLst>
          </p:cNvPr>
          <p:cNvSpPr>
            <a:spLocks noGrp="1"/>
          </p:cNvSpPr>
          <p:nvPr>
            <p:ph type="sldNum" sz="quarter" idx="16"/>
          </p:nvPr>
        </p:nvSpPr>
        <p:spPr/>
        <p:txBody>
          <a:bodyPr/>
          <a:lstStyle>
            <a:lvl1pPr>
              <a:defRPr sz="1500">
                <a:solidFill>
                  <a:schemeClr val="tx1"/>
                </a:solidFill>
              </a:defRPr>
            </a:lvl1pPr>
          </a:lstStyle>
          <a:p>
            <a:fld id="{8B4A9805-B67D-5D4A-85DC-C8E27BA9210B}" type="slidenum">
              <a:rPr lang="en-US" smtClean="0"/>
              <a:pPr/>
              <a:t>‹#›</a:t>
            </a:fld>
            <a:endParaRPr lang="en-US" dirty="0"/>
          </a:p>
        </p:txBody>
      </p:sp>
      <p:pic>
        <p:nvPicPr>
          <p:cNvPr id="9" name="Picture 8" descr="A tree with a mountain in the background&#10;&#10;Description generated with high confidence">
            <a:extLst>
              <a:ext uri="{FF2B5EF4-FFF2-40B4-BE49-F238E27FC236}">
                <a16:creationId xmlns:a16="http://schemas.microsoft.com/office/drawing/2014/main" id="{EE68990E-76A4-CE41-B554-5AC9C4F94F75}"/>
              </a:ext>
            </a:extLst>
          </p:cNvPr>
          <p:cNvPicPr>
            <a:picLocks noChangeAspect="1"/>
          </p:cNvPicPr>
          <p:nvPr userDrawn="1"/>
        </p:nvPicPr>
        <p:blipFill>
          <a:blip r:embed="rId2"/>
          <a:stretch>
            <a:fillRect/>
          </a:stretch>
        </p:blipFill>
        <p:spPr>
          <a:xfrm>
            <a:off x="11049640" y="244935"/>
            <a:ext cx="914300" cy="292110"/>
          </a:xfrm>
          <a:prstGeom prst="rect">
            <a:avLst/>
          </a:prstGeom>
        </p:spPr>
      </p:pic>
    </p:spTree>
    <p:extLst>
      <p:ext uri="{BB962C8B-B14F-4D97-AF65-F5344CB8AC3E}">
        <p14:creationId xmlns:p14="http://schemas.microsoft.com/office/powerpoint/2010/main" val="14294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cessible Inline Equations">
    <p:bg>
      <p:bgPr>
        <a:solidFill>
          <a:srgbClr val="FFFFFF"/>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838200" y="660633"/>
            <a:ext cx="10515600" cy="624689"/>
          </a:xfrm>
        </p:spPr>
        <p:txBody>
          <a:bodyPr>
            <a:normAutofit/>
          </a:bodyPr>
          <a:lstStyle>
            <a:lvl1pPr>
              <a:defRPr sz="3200">
                <a:solidFill>
                  <a:srgbClr val="007B80"/>
                </a:solidFill>
              </a:defRPr>
            </a:lvl1pPr>
          </a:lstStyle>
          <a:p>
            <a:r>
              <a:rPr lang="en-US"/>
              <a:t>Click to edit Master title style</a:t>
            </a:r>
          </a:p>
        </p:txBody>
      </p:sp>
      <p:sp>
        <p:nvSpPr>
          <p:cNvPr id="19" name="Content Placeholder 1">
            <a:extLst>
              <a:ext uri="{FF2B5EF4-FFF2-40B4-BE49-F238E27FC236}">
                <a16:creationId xmlns:a16="http://schemas.microsoft.com/office/drawing/2014/main" id="{02396F16-A1A2-3D48-A658-9450CA7994B6}"/>
              </a:ext>
            </a:extLst>
          </p:cNvPr>
          <p:cNvSpPr>
            <a:spLocks noGrp="1"/>
          </p:cNvSpPr>
          <p:nvPr>
            <p:ph sz="quarter" idx="18" hasCustomPrompt="1"/>
          </p:nvPr>
        </p:nvSpPr>
        <p:spPr>
          <a:xfrm>
            <a:off x="838199" y="1455738"/>
            <a:ext cx="10525125" cy="599204"/>
          </a:xfrm>
        </p:spPr>
        <p:txBody>
          <a:bodyPr>
            <a:normAutofit/>
          </a:bodyPr>
          <a:lstStyle>
            <a:lvl1pPr>
              <a:defRPr sz="2400"/>
            </a:lvl1pPr>
            <a:lvl2pPr marL="457200" indent="0">
              <a:buNone/>
              <a:defRPr/>
            </a:lvl2pPr>
          </a:lstStyle>
          <a:p>
            <a:pPr lvl="0"/>
            <a:r>
              <a:rPr lang="en-US" sz="2400" dirty="0"/>
              <a:t>This is the first placeholder. I will create an equation here: </a:t>
            </a:r>
            <a:endParaRPr lang="en-US" dirty="0"/>
          </a:p>
        </p:txBody>
      </p:sp>
      <p:sp>
        <p:nvSpPr>
          <p:cNvPr id="22" name="Content Placeholder 2">
            <a:extLst>
              <a:ext uri="{FF2B5EF4-FFF2-40B4-BE49-F238E27FC236}">
                <a16:creationId xmlns:a16="http://schemas.microsoft.com/office/drawing/2014/main" id="{230DF612-BCBF-B44D-9FA4-F317AB91893F}"/>
              </a:ext>
            </a:extLst>
          </p:cNvPr>
          <p:cNvSpPr>
            <a:spLocks noGrp="1"/>
          </p:cNvSpPr>
          <p:nvPr>
            <p:ph sz="quarter" idx="17" hasCustomPrompt="1"/>
          </p:nvPr>
        </p:nvSpPr>
        <p:spPr>
          <a:xfrm>
            <a:off x="838199" y="2703513"/>
            <a:ext cx="10525125" cy="984250"/>
          </a:xfrm>
        </p:spPr>
        <p:txBody>
          <a:bodyPr/>
          <a:lstStyle>
            <a:lvl1pPr>
              <a:defRPr sz="2400"/>
            </a:lvl1pPr>
            <a:lvl3pPr marL="914400" indent="0">
              <a:buNone/>
              <a:defRPr/>
            </a:lvl3pPr>
            <a:lvl4pPr marL="1371600" indent="0">
              <a:buNone/>
              <a:defRPr/>
            </a:lvl4pPr>
            <a:lvl5pPr marL="1828800" indent="0">
              <a:buNone/>
              <a:defRPr/>
            </a:lvl5pPr>
          </a:lstStyle>
          <a:p>
            <a:pPr lvl="0"/>
            <a:r>
              <a:rPr lang="en-US" dirty="0"/>
              <a:t>This placeholder follows the equation. Equations must be displayed separately from text. Placeholder can be sized and repositioned to appear inline/close to equation.</a:t>
            </a:r>
          </a:p>
        </p:txBody>
      </p:sp>
      <p:sp>
        <p:nvSpPr>
          <p:cNvPr id="24" name="Content Placeholder 3">
            <a:extLst>
              <a:ext uri="{FF2B5EF4-FFF2-40B4-BE49-F238E27FC236}">
                <a16:creationId xmlns:a16="http://schemas.microsoft.com/office/drawing/2014/main" id="{9EC10924-71DE-FB49-89FF-EE6CCB140107}"/>
              </a:ext>
            </a:extLst>
          </p:cNvPr>
          <p:cNvSpPr>
            <a:spLocks noGrp="1"/>
          </p:cNvSpPr>
          <p:nvPr>
            <p:ph sz="quarter" idx="19" hasCustomPrompt="1"/>
          </p:nvPr>
        </p:nvSpPr>
        <p:spPr>
          <a:xfrm>
            <a:off x="813898" y="4243189"/>
            <a:ext cx="10539902" cy="1135056"/>
          </a:xfrm>
        </p:spPr>
        <p:txBody>
          <a:bodyPr>
            <a:normAutofit/>
          </a:bodyPr>
          <a:lstStyle>
            <a:lvl1pPr>
              <a:defRPr sz="2400"/>
            </a:lvl1pPr>
            <a:lvl2pPr marL="457200" indent="0">
              <a:buNone/>
              <a:defRPr/>
            </a:lvl2pPr>
          </a:lstStyle>
          <a:p>
            <a:pPr lvl="0"/>
            <a:r>
              <a:rPr lang="en-US" sz="2400" dirty="0"/>
              <a:t>This is another text placeholder. If additional placeholders must be created, enter the Slide Master and click “Insert Placeholder” within the Ribbon. DO NOT add text boxes. Check the Reading Order in the Selection Pane.</a:t>
            </a:r>
            <a:endParaRPr lang="en-US" dirty="0"/>
          </a:p>
        </p:txBody>
      </p:sp>
      <p:cxnSp>
        <p:nvCxnSpPr>
          <p:cNvPr id="6" name="Straight Connector 5"/>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0"/>
          </p:nvPr>
        </p:nvSpPr>
        <p:spPr>
          <a:xfrm>
            <a:off x="838200" y="6356350"/>
            <a:ext cx="2743200" cy="365125"/>
          </a:xfrm>
        </p:spPr>
        <p:txBody>
          <a:bodyPr/>
          <a:lstStyle>
            <a:lvl1pPr>
              <a:defRPr>
                <a:solidFill>
                  <a:schemeClr val="tx1"/>
                </a:solidFill>
              </a:defRPr>
            </a:lvl1pPr>
          </a:lstStyle>
          <a:p>
            <a:fld id="{6D1267C5-6037-4DAF-823E-8FC382355201}" type="datetime1">
              <a:rPr lang="en-US" smtClean="0"/>
              <a:t>11/27/18</a:t>
            </a:fld>
            <a:endParaRPr lang="en-US" dirty="0"/>
          </a:p>
        </p:txBody>
      </p:sp>
      <p:sp>
        <p:nvSpPr>
          <p:cNvPr id="8"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9"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losing Credits">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solidFill>
                  <a:srgbClr val="007B80"/>
                </a:solidFill>
              </a:defRPr>
            </a:lvl1pPr>
          </a:lstStyle>
          <a:p>
            <a:r>
              <a:rPr lang="en-US" dirty="0"/>
              <a:t>Click to Add Title</a:t>
            </a:r>
          </a:p>
        </p:txBody>
      </p:sp>
      <p:sp>
        <p:nvSpPr>
          <p:cNvPr id="3" name="Content Placeholder 2"/>
          <p:cNvSpPr>
            <a:spLocks noGrp="1"/>
          </p:cNvSpPr>
          <p:nvPr>
            <p:ph idx="1"/>
          </p:nvPr>
        </p:nvSpPr>
        <p:spPr>
          <a:xfrm>
            <a:off x="838200" y="1456791"/>
            <a:ext cx="8552234" cy="4755473"/>
          </a:xfrm>
        </p:spPr>
        <p:txBody>
          <a:bodyPr/>
          <a:lstStyle>
            <a:lvl1pPr marL="0" indent="0">
              <a:buNone/>
              <a:defRPr sz="2400" b="0" i="0">
                <a:latin typeface="+mj-lt"/>
                <a:ea typeface="Cambria" charset="0"/>
                <a:cs typeface="Cambria" charset="0"/>
              </a:defRPr>
            </a:lvl1pPr>
            <a:lvl2pPr marL="571500" indent="-227013">
              <a:tabLst/>
              <a:defRPr b="0" i="0">
                <a:latin typeface="+mj-lt"/>
                <a:ea typeface="Calibri" charset="0"/>
                <a:cs typeface="Calibri" charset="0"/>
              </a:defRPr>
            </a:lvl2pPr>
            <a:lvl3pPr marL="1030288" indent="-225425">
              <a:tabLst/>
              <a:defRPr b="0">
                <a:latin typeface="+mj-lt"/>
              </a:defRPr>
            </a:lvl3pPr>
            <a:lvl4pPr marL="1490663" indent="-233363">
              <a:tabLst/>
              <a:defRPr b="0">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6" name="Date Placeholder 2"/>
          <p:cNvSpPr>
            <a:spLocks noGrp="1"/>
          </p:cNvSpPr>
          <p:nvPr>
            <p:ph type="dt" sz="half" idx="10"/>
          </p:nvPr>
        </p:nvSpPr>
        <p:spPr>
          <a:xfrm>
            <a:off x="838200" y="6356350"/>
            <a:ext cx="27432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fld id="{DC0E2B79-1ADE-4A91-91D4-CD8A25F42CFC}" type="datetime1">
              <a:rPr lang="en-US" smtClean="0"/>
              <a:t>11/27/18</a:t>
            </a:fld>
            <a:endParaRPr lang="en-US" dirty="0"/>
          </a:p>
        </p:txBody>
      </p:sp>
      <p:sp>
        <p:nvSpPr>
          <p:cNvPr id="7" name="Footer Placeholder 3"/>
          <p:cNvSpPr>
            <a:spLocks noGrp="1"/>
          </p:cNvSpPr>
          <p:nvPr>
            <p:ph type="ftr" sz="quarter" idx="11"/>
          </p:nvPr>
        </p:nvSpPr>
        <p:spPr>
          <a:xfrm>
            <a:off x="4038600" y="6356350"/>
            <a:ext cx="41148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8"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pic>
        <p:nvPicPr>
          <p:cNvPr id="9" name="Picture 8" descr="A tree with a mountain in the background&#10;&#10;Description generated with high confidence">
            <a:extLst>
              <a:ext uri="{FF2B5EF4-FFF2-40B4-BE49-F238E27FC236}">
                <a16:creationId xmlns:a16="http://schemas.microsoft.com/office/drawing/2014/main" id="{CFCF0B1C-4B3C-F344-8A99-16E67138CD67}"/>
              </a:ext>
            </a:extLst>
          </p:cNvPr>
          <p:cNvPicPr>
            <a:picLocks noChangeAspect="1"/>
          </p:cNvPicPr>
          <p:nvPr userDrawn="1"/>
        </p:nvPicPr>
        <p:blipFill>
          <a:blip r:embed="rId2"/>
          <a:stretch>
            <a:fillRect/>
          </a:stretch>
        </p:blipFill>
        <p:spPr>
          <a:xfrm>
            <a:off x="11049640" y="244935"/>
            <a:ext cx="914300" cy="292110"/>
          </a:xfrm>
          <a:prstGeom prst="rect">
            <a:avLst/>
          </a:prstGeom>
        </p:spPr>
      </p:pic>
    </p:spTree>
    <p:extLst>
      <p:ext uri="{BB962C8B-B14F-4D97-AF65-F5344CB8AC3E}">
        <p14:creationId xmlns:p14="http://schemas.microsoft.com/office/powerpoint/2010/main" val="810354789"/>
      </p:ext>
    </p:extLst>
  </p:cSld>
  <p:clrMapOvr>
    <a:masterClrMapping/>
  </p:clrMapOvr>
  <p:extLst mod="1">
    <p:ext uri="{DCECCB84-F9BA-43D5-87BE-67443E8EF086}">
      <p15:sldGuideLst xmlns:p15="http://schemas.microsoft.com/office/powerpoint/2012/main">
        <p15:guide id="1" orient="horz" pos="792"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solidFill>
                  <a:srgbClr val="007B80"/>
                </a:solidFill>
              </a:defRPr>
            </a:lvl1pPr>
          </a:lstStyle>
          <a:p>
            <a:r>
              <a:rPr lang="en-US" dirty="0"/>
              <a:t>Click to Add Title</a:t>
            </a:r>
          </a:p>
        </p:txBody>
      </p:sp>
      <p:sp>
        <p:nvSpPr>
          <p:cNvPr id="3" name="Content Placeholder 2"/>
          <p:cNvSpPr>
            <a:spLocks noGrp="1"/>
          </p:cNvSpPr>
          <p:nvPr>
            <p:ph idx="1"/>
          </p:nvPr>
        </p:nvSpPr>
        <p:spPr>
          <a:xfrm>
            <a:off x="838200" y="1456791"/>
            <a:ext cx="8552234" cy="4755473"/>
          </a:xfrm>
        </p:spPr>
        <p:txBody>
          <a:bodyPr/>
          <a:lstStyle>
            <a:lvl1pPr marL="0" indent="0">
              <a:lnSpc>
                <a:spcPct val="100000"/>
              </a:lnSpc>
              <a:buNone/>
              <a:defRPr sz="2400" b="0" i="0">
                <a:latin typeface="+mj-lt"/>
                <a:ea typeface="Cambria" charset="0"/>
                <a:cs typeface="Cambria" charset="0"/>
              </a:defRPr>
            </a:lvl1pPr>
            <a:lvl2pPr marL="571500" indent="-227013">
              <a:lnSpc>
                <a:spcPct val="100000"/>
              </a:lnSpc>
              <a:tabLst/>
              <a:defRPr b="0" i="0">
                <a:latin typeface="+mj-lt"/>
                <a:ea typeface="Calibri" charset="0"/>
                <a:cs typeface="Calibri" charset="0"/>
              </a:defRPr>
            </a:lvl2pPr>
            <a:lvl3pPr marL="1030288" indent="-225425">
              <a:lnSpc>
                <a:spcPct val="100000"/>
              </a:lnSpc>
              <a:tabLst/>
              <a:defRPr b="0">
                <a:latin typeface="+mj-lt"/>
              </a:defRPr>
            </a:lvl3pPr>
            <a:lvl4pPr marL="1490663" indent="-233363">
              <a:lnSpc>
                <a:spcPct val="100000"/>
              </a:lnSpc>
              <a:tabLst/>
              <a:defRPr b="0">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5" name="Straight Connector 4"/>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6" name="Date Placeholder 2"/>
          <p:cNvSpPr>
            <a:spLocks noGrp="1"/>
          </p:cNvSpPr>
          <p:nvPr>
            <p:ph type="dt" sz="half" idx="10"/>
          </p:nvPr>
        </p:nvSpPr>
        <p:spPr>
          <a:xfrm>
            <a:off x="838200" y="6356350"/>
            <a:ext cx="27432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fld id="{3FFB30D6-72BB-4507-9DD6-19358ABBB45D}" type="datetime1">
              <a:rPr lang="en-US" smtClean="0"/>
              <a:t>11/27/18</a:t>
            </a:fld>
            <a:endParaRPr lang="en-US" dirty="0"/>
          </a:p>
        </p:txBody>
      </p:sp>
      <p:sp>
        <p:nvSpPr>
          <p:cNvPr id="7" name="Footer Placeholder 3"/>
          <p:cNvSpPr>
            <a:spLocks noGrp="1"/>
          </p:cNvSpPr>
          <p:nvPr>
            <p:ph type="ftr" sz="quarter" idx="11"/>
          </p:nvPr>
        </p:nvSpPr>
        <p:spPr>
          <a:xfrm>
            <a:off x="4038600" y="6356350"/>
            <a:ext cx="4114800" cy="365125"/>
          </a:xfrm>
        </p:spPr>
        <p:txBody>
          <a:bodyPr/>
          <a:lstStyle>
            <a:lvl1pPr>
              <a:defRPr sz="1500">
                <a:solidFill>
                  <a:schemeClr val="tx1"/>
                </a:solidFill>
                <a:latin typeface="Calibri" panose="020F0502020204030204" pitchFamily="34" charset="0"/>
                <a:cs typeface="Calibri" panose="020F0502020204030204" pitchFamily="34" charset="0"/>
              </a:defRPr>
            </a:lvl1pPr>
          </a:lstStyle>
          <a:p>
            <a:endParaRPr lang="en-US" dirty="0"/>
          </a:p>
        </p:txBody>
      </p:sp>
      <p:sp>
        <p:nvSpPr>
          <p:cNvPr id="8"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3664314291"/>
      </p:ext>
    </p:extLst>
  </p:cSld>
  <p:clrMapOvr>
    <a:masterClrMapping/>
  </p:clrMapOvr>
  <p:extLst mod="1">
    <p:ext uri="{DCECCB84-F9BA-43D5-87BE-67443E8EF086}">
      <p15:sldGuideLst xmlns:p15="http://schemas.microsoft.com/office/powerpoint/2012/main">
        <p15:guide id="1" orient="horz" pos="792">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690074"/>
            <a:ext cx="10515600" cy="2056017"/>
          </a:xfrm>
        </p:spPr>
        <p:txBody>
          <a:bodyPr anchor="b">
            <a:normAutofit/>
          </a:bodyPr>
          <a:lstStyle>
            <a:lvl1pPr>
              <a:defRPr sz="44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291295"/>
            <a:ext cx="10515600" cy="1500187"/>
          </a:xfrm>
        </p:spPr>
        <p:txBody>
          <a:bodyPr/>
          <a:lstStyle>
            <a:lvl1pPr marL="0" indent="0">
              <a:buNone/>
              <a:defRPr sz="2400">
                <a:solidFill>
                  <a:srgbClr val="58697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C3C475-8FF0-0E45-A44E-A4DD8F99FDBB}"/>
              </a:ext>
            </a:extLst>
          </p:cNvPr>
          <p:cNvSpPr>
            <a:spLocks noGrp="1"/>
          </p:cNvSpPr>
          <p:nvPr>
            <p:ph type="dt" sz="half" idx="10"/>
          </p:nvPr>
        </p:nvSpPr>
        <p:spPr/>
        <p:txBody>
          <a:bodyPr/>
          <a:lstStyle>
            <a:lvl1pPr>
              <a:defRPr sz="1500">
                <a:solidFill>
                  <a:schemeClr val="tx1"/>
                </a:solidFill>
              </a:defRPr>
            </a:lvl1pPr>
          </a:lstStyle>
          <a:p>
            <a:fld id="{70C181B4-299E-4773-98CB-58ECF5D4E896}" type="datetime1">
              <a:rPr lang="en-US" smtClean="0"/>
              <a:t>11/27/18</a:t>
            </a:fld>
            <a:endParaRPr lang="en-US" dirty="0"/>
          </a:p>
        </p:txBody>
      </p:sp>
      <p:sp>
        <p:nvSpPr>
          <p:cNvPr id="5" name="Footer Placeholder 4">
            <a:extLst>
              <a:ext uri="{FF2B5EF4-FFF2-40B4-BE49-F238E27FC236}">
                <a16:creationId xmlns:a16="http://schemas.microsoft.com/office/drawing/2014/main" id="{7553830C-0ADA-884F-8B1D-372A1FAEC38F}"/>
              </a:ext>
            </a:extLst>
          </p:cNvPr>
          <p:cNvSpPr>
            <a:spLocks noGrp="1"/>
          </p:cNvSpPr>
          <p:nvPr>
            <p:ph type="ftr" sz="quarter" idx="11"/>
          </p:nvPr>
        </p:nvSpPr>
        <p:spPr/>
        <p:txBody>
          <a:bodyPr/>
          <a:lstStyle>
            <a:lvl1pPr>
              <a:defRPr sz="15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91C77EB8-0174-6D4F-A8E6-D9C934F6C74D}"/>
              </a:ext>
            </a:extLst>
          </p:cNvPr>
          <p:cNvSpPr>
            <a:spLocks noGrp="1"/>
          </p:cNvSpPr>
          <p:nvPr>
            <p:ph type="sldNum" sz="quarter" idx="12"/>
          </p:nvPr>
        </p:nvSpPr>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2916494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sz="3200">
                <a:solidFill>
                  <a:srgbClr val="007B8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460944"/>
            <a:ext cx="5181600" cy="4758881"/>
          </a:xfrm>
        </p:spPr>
        <p:txBody>
          <a:bodyPr/>
          <a:lstStyle>
            <a:lvl1pPr>
              <a:lnSpc>
                <a:spcPct val="100000"/>
              </a:lnSpc>
              <a:defRPr>
                <a:latin typeface="Cambria" panose="02040503050406030204" pitchFamily="18" charset="0"/>
                <a:ea typeface="Cambria" panose="02040503050406030204" pitchFamily="18" charset="0"/>
              </a:defRPr>
            </a:lvl1pPr>
            <a:lvl2pPr>
              <a:lnSpc>
                <a:spcPct val="100000"/>
              </a:lnSpc>
              <a:defRPr>
                <a:latin typeface="Cambria" panose="02040503050406030204" pitchFamily="18" charset="0"/>
                <a:ea typeface="Cambria" panose="02040503050406030204" pitchFamily="18" charset="0"/>
              </a:defRPr>
            </a:lvl2pPr>
            <a:lvl3pPr>
              <a:lnSpc>
                <a:spcPct val="100000"/>
              </a:lnSpc>
              <a:defRPr>
                <a:latin typeface="Cambria" panose="02040503050406030204" pitchFamily="18" charset="0"/>
                <a:ea typeface="Cambria" panose="02040503050406030204" pitchFamily="18" charset="0"/>
              </a:defRPr>
            </a:lvl3pPr>
            <a:lvl4pPr>
              <a:lnSpc>
                <a:spcPct val="100000"/>
              </a:lnSpc>
              <a:defRPr>
                <a:latin typeface="Cambria" panose="02040503050406030204" pitchFamily="18" charset="0"/>
                <a:ea typeface="Cambria" panose="02040503050406030204" pitchFamily="18"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72200" y="1460944"/>
            <a:ext cx="5181600" cy="475888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0"/>
          </p:nvPr>
        </p:nvSpPr>
        <p:spPr>
          <a:xfrm>
            <a:off x="838200" y="6356350"/>
            <a:ext cx="2743200" cy="365125"/>
          </a:xfrm>
        </p:spPr>
        <p:txBody>
          <a:bodyPr/>
          <a:lstStyle>
            <a:lvl1pPr>
              <a:defRPr sz="1500">
                <a:solidFill>
                  <a:schemeClr val="tx1"/>
                </a:solidFill>
              </a:defRPr>
            </a:lvl1pPr>
          </a:lstStyle>
          <a:p>
            <a:fld id="{3D795908-969E-46A6-AE78-51F3388F9301}" type="datetime1">
              <a:rPr lang="en-US" smtClean="0"/>
              <a:t>11/27/18</a:t>
            </a:fld>
            <a:endParaRPr lang="en-US" dirty="0"/>
          </a:p>
        </p:txBody>
      </p:sp>
      <p:sp>
        <p:nvSpPr>
          <p:cNvPr id="10"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11"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119460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ent">
    <p:bg>
      <p:bgPr>
        <a:solidFill>
          <a:srgbClr val="FFFFFF"/>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838200" y="663169"/>
            <a:ext cx="10515600" cy="624689"/>
          </a:xfrm>
        </p:spPr>
        <p:txBody>
          <a:bodyPr>
            <a:normAutofit/>
          </a:bodyPr>
          <a:lstStyle>
            <a:lvl1pPr>
              <a:defRPr sz="3200">
                <a:solidFill>
                  <a:srgbClr val="007B80"/>
                </a:solidFill>
              </a:defRPr>
            </a:lvl1pPr>
          </a:lstStyle>
          <a:p>
            <a:r>
              <a:rPr lang="en-US"/>
              <a:t>Click to edit Master title style</a:t>
            </a:r>
            <a:endParaRPr lang="en-US" dirty="0"/>
          </a:p>
        </p:txBody>
      </p:sp>
      <p:sp>
        <p:nvSpPr>
          <p:cNvPr id="14" name="Content Placeholder 2"/>
          <p:cNvSpPr>
            <a:spLocks noGrp="1"/>
          </p:cNvSpPr>
          <p:nvPr>
            <p:ph sz="quarter" idx="13"/>
          </p:nvPr>
        </p:nvSpPr>
        <p:spPr>
          <a:xfrm>
            <a:off x="838200" y="1457505"/>
            <a:ext cx="5159375" cy="2167128"/>
          </a:xfrm>
        </p:spPr>
        <p:txBody>
          <a:bodyPr/>
          <a:lstStyle/>
          <a:p>
            <a:pPr lvl="0"/>
            <a:r>
              <a:rPr lang="en-US"/>
              <a:t>Click to edit Master text styles</a:t>
            </a:r>
          </a:p>
          <a:p>
            <a:pPr lvl="1"/>
            <a:r>
              <a:rPr lang="en-US"/>
              <a:t>Second level</a:t>
            </a:r>
          </a:p>
          <a:p>
            <a:pPr lvl="2"/>
            <a:r>
              <a:rPr lang="en-US"/>
              <a:t>Third level</a:t>
            </a:r>
          </a:p>
        </p:txBody>
      </p:sp>
      <p:sp>
        <p:nvSpPr>
          <p:cNvPr id="16" name="Content Placeholder 3"/>
          <p:cNvSpPr>
            <a:spLocks noGrp="1"/>
          </p:cNvSpPr>
          <p:nvPr>
            <p:ph sz="quarter" idx="14"/>
          </p:nvPr>
        </p:nvSpPr>
        <p:spPr>
          <a:xfrm>
            <a:off x="6172200" y="1457095"/>
            <a:ext cx="5181600" cy="2166938"/>
          </a:xfrm>
        </p:spPr>
        <p:txBody>
          <a:bodyPr/>
          <a:lstStyle/>
          <a:p>
            <a:pPr lvl="0"/>
            <a:r>
              <a:rPr lang="en-US"/>
              <a:t>Click to edit Master text styles</a:t>
            </a:r>
          </a:p>
          <a:p>
            <a:pPr lvl="1"/>
            <a:r>
              <a:rPr lang="en-US"/>
              <a:t>Second level</a:t>
            </a:r>
          </a:p>
          <a:p>
            <a:pPr lvl="2"/>
            <a:r>
              <a:rPr lang="en-US"/>
              <a:t>Third level</a:t>
            </a:r>
          </a:p>
        </p:txBody>
      </p:sp>
      <p:sp>
        <p:nvSpPr>
          <p:cNvPr id="4" name="Content Placeholder 4"/>
          <p:cNvSpPr>
            <a:spLocks noGrp="1"/>
          </p:cNvSpPr>
          <p:nvPr>
            <p:ph sz="half" idx="2"/>
          </p:nvPr>
        </p:nvSpPr>
        <p:spPr>
          <a:xfrm>
            <a:off x="839788" y="4040252"/>
            <a:ext cx="5157787" cy="2168270"/>
          </a:xfrm>
        </p:spPr>
        <p:txBody>
          <a:body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72200" y="4040252"/>
            <a:ext cx="5183188" cy="2168270"/>
          </a:xfrm>
        </p:spPr>
        <p:txBody>
          <a:bodyPr/>
          <a:lstStyle/>
          <a:p>
            <a:pPr lvl="0"/>
            <a:r>
              <a:rPr lang="en-US"/>
              <a:t>Click to edit Master text styles</a:t>
            </a:r>
          </a:p>
          <a:p>
            <a:pPr lvl="1"/>
            <a:r>
              <a:rPr lang="en-US"/>
              <a:t>Second level</a:t>
            </a:r>
          </a:p>
          <a:p>
            <a:pPr lvl="2"/>
            <a:r>
              <a:rPr lang="en-US"/>
              <a:t>Third level</a:t>
            </a:r>
          </a:p>
        </p:txBody>
      </p:sp>
      <p:cxnSp>
        <p:nvCxnSpPr>
          <p:cNvPr id="10" name="Straight Connector 9"/>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8" name="Date Placeholder 2"/>
          <p:cNvSpPr>
            <a:spLocks noGrp="1"/>
          </p:cNvSpPr>
          <p:nvPr>
            <p:ph type="dt" sz="half" idx="10"/>
          </p:nvPr>
        </p:nvSpPr>
        <p:spPr>
          <a:xfrm>
            <a:off x="838200" y="6356350"/>
            <a:ext cx="2743200" cy="365125"/>
          </a:xfrm>
        </p:spPr>
        <p:txBody>
          <a:bodyPr/>
          <a:lstStyle>
            <a:lvl1pPr>
              <a:defRPr sz="1500">
                <a:solidFill>
                  <a:schemeClr val="tx1"/>
                </a:solidFill>
              </a:defRPr>
            </a:lvl1pPr>
          </a:lstStyle>
          <a:p>
            <a:fld id="{9EF56C82-A18A-4A70-99BA-641375C80DCF}" type="datetime1">
              <a:rPr lang="en-US" smtClean="0"/>
              <a:t>11/27/18</a:t>
            </a:fld>
            <a:endParaRPr lang="en-US" dirty="0"/>
          </a:p>
        </p:txBody>
      </p:sp>
      <p:sp>
        <p:nvSpPr>
          <p:cNvPr id="9"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11" name="Slide Number Placeholder 4"/>
          <p:cNvSpPr>
            <a:spLocks noGrp="1"/>
          </p:cNvSpPr>
          <p:nvPr>
            <p:ph type="sldNum" sz="quarter" idx="12"/>
          </p:nvPr>
        </p:nvSpPr>
        <p:spPr>
          <a:xfrm>
            <a:off x="8610600" y="6356350"/>
            <a:ext cx="2743200" cy="365125"/>
          </a:xfrm>
        </p:spPr>
        <p:txBody>
          <a:bodyPr/>
          <a:lstStyle>
            <a:lvl1pPr>
              <a:defRPr sz="1500">
                <a:solidFill>
                  <a:schemeClr val="tx1"/>
                </a:solidFill>
              </a:defRPr>
            </a:lvl1pPr>
          </a:lstStyle>
          <a:p>
            <a:fld id="{8B4A9805-B67D-5D4A-85DC-C8E27BA9210B}" type="slidenum">
              <a:rPr lang="en-US" smtClean="0"/>
              <a:pPr/>
              <a:t>‹#›</a:t>
            </a:fld>
            <a:endParaRPr lang="en-US" dirty="0"/>
          </a:p>
        </p:txBody>
      </p:sp>
    </p:spTree>
    <p:extLst>
      <p:ext uri="{BB962C8B-B14F-4D97-AF65-F5344CB8AC3E}">
        <p14:creationId xmlns:p14="http://schemas.microsoft.com/office/powerpoint/2010/main" val="93336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60957"/>
            <a:ext cx="10515600" cy="624689"/>
          </a:xfrm>
        </p:spPr>
        <p:txBody>
          <a:bodyPr>
            <a:normAutofit/>
          </a:bodyPr>
          <a:lstStyle>
            <a:lvl1pPr algn="ctr">
              <a:defRPr sz="3200">
                <a:solidFill>
                  <a:srgbClr val="007B80"/>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sz="1500">
                <a:solidFill>
                  <a:schemeClr val="tx1"/>
                </a:solidFill>
              </a:defRPr>
            </a:lvl1pPr>
          </a:lstStyle>
          <a:p>
            <a:fld id="{052A70BF-D539-4901-BAA7-BC2C978D74D6}" type="datetime1">
              <a:rPr lang="en-US" smtClean="0"/>
              <a:t>11/27/18</a:t>
            </a:fld>
            <a:endParaRPr lang="en-US" dirty="0"/>
          </a:p>
        </p:txBody>
      </p:sp>
      <p:sp>
        <p:nvSpPr>
          <p:cNvPr id="4" name="Footer Placeholder 3"/>
          <p:cNvSpPr>
            <a:spLocks noGrp="1"/>
          </p:cNvSpPr>
          <p:nvPr>
            <p:ph type="ftr" sz="quarter" idx="11"/>
          </p:nvPr>
        </p:nvSpPr>
        <p:spPr/>
        <p:txBody>
          <a:bodyPr/>
          <a:lstStyle>
            <a:lvl1pPr>
              <a:defRPr sz="1500">
                <a:solidFill>
                  <a:schemeClr val="tx1"/>
                </a:solidFill>
              </a:defRPr>
            </a:lvl1pPr>
          </a:lstStyle>
          <a:p>
            <a:endParaRPr lang="en-US" dirty="0"/>
          </a:p>
        </p:txBody>
      </p:sp>
      <p:sp>
        <p:nvSpPr>
          <p:cNvPr id="5" name="Slide Number Placeholder 4"/>
          <p:cNvSpPr>
            <a:spLocks noGrp="1"/>
          </p:cNvSpPr>
          <p:nvPr>
            <p:ph type="sldNum" sz="quarter" idx="12"/>
          </p:nvPr>
        </p:nvSpPr>
        <p:spPr/>
        <p:txBody>
          <a:bodyPr/>
          <a:lstStyle>
            <a:lvl1pPr>
              <a:defRPr sz="1500">
                <a:solidFill>
                  <a:schemeClr val="tx1"/>
                </a:solidFill>
              </a:defRPr>
            </a:lvl1pPr>
          </a:lstStyle>
          <a:p>
            <a:fld id="{8B4A9805-B67D-5D4A-85DC-C8E27BA9210B}" type="slidenum">
              <a:rPr lang="en-US" smtClean="0"/>
              <a:pPr/>
              <a:t>‹#›</a:t>
            </a:fld>
            <a:endParaRPr lang="en-US" dirty="0"/>
          </a:p>
        </p:txBody>
      </p:sp>
      <p:cxnSp>
        <p:nvCxnSpPr>
          <p:cNvPr id="6" name="Straight Connector 5"/>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031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with description ">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B80"/>
                </a:solidFill>
              </a:defRPr>
            </a:lvl1pPr>
          </a:lstStyle>
          <a:p>
            <a:r>
              <a:rPr lang="en-US"/>
              <a:t>Click to edit Master title style</a:t>
            </a:r>
            <a:endParaRPr lang="en-US" dirty="0"/>
          </a:p>
        </p:txBody>
      </p:sp>
      <p:sp>
        <p:nvSpPr>
          <p:cNvPr id="4" name="Text Placeholder 2"/>
          <p:cNvSpPr>
            <a:spLocks noGrp="1"/>
          </p:cNvSpPr>
          <p:nvPr>
            <p:ph type="body" sz="half" idx="2" hasCustomPrompt="1"/>
          </p:nvPr>
        </p:nvSpPr>
        <p:spPr>
          <a:xfrm>
            <a:off x="839788" y="2057400"/>
            <a:ext cx="3932237" cy="3811588"/>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dirty="0"/>
              <a:t>Click to add short description of video/audio content. Create unique link, ”Women in the 20th Century Video”.</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2" name="Picture Placeholder 3"/>
          <p:cNvSpPr>
            <a:spLocks noGrp="1"/>
          </p:cNvSpPr>
          <p:nvPr>
            <p:ph type="pic" sz="quarter" idx="13" hasCustomPrompt="1"/>
          </p:nvPr>
        </p:nvSpPr>
        <p:spPr>
          <a:xfrm>
            <a:off x="5183188" y="954088"/>
            <a:ext cx="6170612" cy="4906962"/>
          </a:xfrm>
        </p:spPr>
        <p:txBody>
          <a:bodyPr/>
          <a:lstStyle/>
          <a:p>
            <a:r>
              <a:rPr lang="en-US" dirty="0"/>
              <a:t>Add Screenshot of the Video</a:t>
            </a:r>
          </a:p>
        </p:txBody>
      </p:sp>
      <p:sp>
        <p:nvSpPr>
          <p:cNvPr id="5" name="Date Placeholder 4"/>
          <p:cNvSpPr>
            <a:spLocks noGrp="1"/>
          </p:cNvSpPr>
          <p:nvPr>
            <p:ph type="dt" sz="half" idx="10"/>
          </p:nvPr>
        </p:nvSpPr>
        <p:spPr/>
        <p:txBody>
          <a:bodyPr/>
          <a:lstStyle>
            <a:lvl1pPr>
              <a:defRPr sz="1500">
                <a:solidFill>
                  <a:schemeClr val="tx1"/>
                </a:solidFill>
              </a:defRPr>
            </a:lvl1pPr>
          </a:lstStyle>
          <a:p>
            <a:fld id="{4E603024-B551-401B-A1AE-3BF5D330C53F}" type="datetime1">
              <a:rPr lang="en-US" smtClean="0"/>
              <a:t>11/27/18</a:t>
            </a:fld>
            <a:endParaRPr lang="en-US" dirty="0"/>
          </a:p>
        </p:txBody>
      </p:sp>
      <p:sp>
        <p:nvSpPr>
          <p:cNvPr id="6" name="Footer Placeholder 5"/>
          <p:cNvSpPr>
            <a:spLocks noGrp="1"/>
          </p:cNvSpPr>
          <p:nvPr>
            <p:ph type="ftr" sz="quarter" idx="11"/>
          </p:nvPr>
        </p:nvSpPr>
        <p:spPr/>
        <p:txBody>
          <a:bodyPr/>
          <a:lstStyle>
            <a:lvl1pPr>
              <a:defRPr sz="1500">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B4A9805-B67D-5D4A-85DC-C8E27BA9210B}" type="slidenum">
              <a:rPr lang="en-US" smtClean="0"/>
              <a:pPr/>
              <a:t>‹#›</a:t>
            </a:fld>
            <a:endParaRPr lang="en-US" dirty="0"/>
          </a:p>
        </p:txBody>
      </p:sp>
      <p:cxnSp>
        <p:nvCxnSpPr>
          <p:cNvPr id="8" name="Straight Connector 7"/>
          <p:cNvCxnSpPr/>
          <p:nvPr userDrawn="1"/>
        </p:nvCxnSpPr>
        <p:spPr>
          <a:xfrm flipV="1">
            <a:off x="914401" y="2049681"/>
            <a:ext cx="3857624" cy="7719"/>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90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B80"/>
                </a:solidFill>
              </a:defRPr>
            </a:lvl1pPr>
          </a:lstStyle>
          <a:p>
            <a:r>
              <a:rPr lang="en-US"/>
              <a:t>Click to edit Master title style</a:t>
            </a:r>
          </a:p>
        </p:txBody>
      </p:sp>
      <p:sp>
        <p:nvSpPr>
          <p:cNvPr id="4" name="Text Placeholder 2"/>
          <p:cNvSpPr>
            <a:spLocks noGrp="1"/>
          </p:cNvSpPr>
          <p:nvPr>
            <p:ph type="body" sz="half" idx="2"/>
          </p:nvPr>
        </p:nvSpPr>
        <p:spPr>
          <a:xfrm>
            <a:off x="839788" y="2230654"/>
            <a:ext cx="3932237" cy="34650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3"/>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lvl1pPr>
              <a:defRPr sz="1500">
                <a:solidFill>
                  <a:schemeClr val="tx1"/>
                </a:solidFill>
              </a:defRPr>
            </a:lvl1pPr>
          </a:lstStyle>
          <a:p>
            <a:fld id="{40964085-3666-47A2-B5DC-983514E04B45}" type="datetime1">
              <a:rPr lang="en-US" smtClean="0"/>
              <a:t>11/27/18</a:t>
            </a:fld>
            <a:endParaRPr lang="en-US" dirty="0"/>
          </a:p>
        </p:txBody>
      </p:sp>
      <p:sp>
        <p:nvSpPr>
          <p:cNvPr id="6" name="Footer Placeholder 5"/>
          <p:cNvSpPr>
            <a:spLocks noGrp="1"/>
          </p:cNvSpPr>
          <p:nvPr>
            <p:ph type="ftr" sz="quarter" idx="11"/>
          </p:nvPr>
        </p:nvSpPr>
        <p:spPr/>
        <p:txBody>
          <a:bodyPr/>
          <a:lstStyle>
            <a:lvl1pPr>
              <a:defRPr sz="1500">
                <a:solidFill>
                  <a:schemeClr val="tx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B4A9805-B67D-5D4A-85DC-C8E27BA9210B}" type="slidenum">
              <a:rPr lang="en-US" smtClean="0"/>
              <a:pPr/>
              <a:t>‹#›</a:t>
            </a:fld>
            <a:endParaRPr lang="en-US" dirty="0"/>
          </a:p>
        </p:txBody>
      </p:sp>
      <p:cxnSp>
        <p:nvCxnSpPr>
          <p:cNvPr id="8" name="Straight Connector 7"/>
          <p:cNvCxnSpPr/>
          <p:nvPr userDrawn="1"/>
        </p:nvCxnSpPr>
        <p:spPr>
          <a:xfrm flipV="1">
            <a:off x="914401" y="2049681"/>
            <a:ext cx="3857624" cy="7719"/>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cessible Display Equations">
    <p:bg>
      <p:bgPr>
        <a:solidFill>
          <a:srgbClr val="FFFFFF"/>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64F6C1-F2F9-594E-AEB6-953F8DE910C0}"/>
              </a:ext>
            </a:extLst>
          </p:cNvPr>
          <p:cNvSpPr>
            <a:spLocks noGrp="1"/>
          </p:cNvSpPr>
          <p:nvPr>
            <p:ph type="title"/>
          </p:nvPr>
        </p:nvSpPr>
        <p:spPr>
          <a:xfrm>
            <a:off x="838199" y="660400"/>
            <a:ext cx="10515600" cy="624689"/>
          </a:xfrm>
        </p:spPr>
        <p:txBody>
          <a:bodyPr>
            <a:normAutofit/>
          </a:bodyPr>
          <a:lstStyle>
            <a:lvl1pPr>
              <a:defRPr sz="3200">
                <a:solidFill>
                  <a:srgbClr val="007B80"/>
                </a:solidFill>
              </a:defRPr>
            </a:lvl1pPr>
          </a:lstStyle>
          <a:p>
            <a:r>
              <a:rPr lang="en-US"/>
              <a:t>Click to edit Master title style</a:t>
            </a:r>
            <a:endParaRPr lang="en-US" dirty="0"/>
          </a:p>
        </p:txBody>
      </p:sp>
      <p:sp>
        <p:nvSpPr>
          <p:cNvPr id="14" name="Content Placeholder 1">
            <a:extLst>
              <a:ext uri="{FF2B5EF4-FFF2-40B4-BE49-F238E27FC236}">
                <a16:creationId xmlns:a16="http://schemas.microsoft.com/office/drawing/2014/main" id="{266A8B3E-9539-4748-BDCD-9C3904F91034}"/>
              </a:ext>
            </a:extLst>
          </p:cNvPr>
          <p:cNvSpPr>
            <a:spLocks noGrp="1"/>
          </p:cNvSpPr>
          <p:nvPr>
            <p:ph sz="quarter" idx="10" hasCustomPrompt="1"/>
          </p:nvPr>
        </p:nvSpPr>
        <p:spPr>
          <a:xfrm>
            <a:off x="838200" y="1459431"/>
            <a:ext cx="11207496" cy="46405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400">
                <a:latin typeface="+mj-lt"/>
                <a:ea typeface="Verdana" charset="0"/>
                <a:cs typeface="Verdana" charset="0"/>
              </a:defRPr>
            </a:lvl1pPr>
          </a:lstStyle>
          <a:p>
            <a:pPr lvl="0"/>
            <a:r>
              <a:rPr lang="en-US" dirty="0"/>
              <a:t>This is the first placeholder. Create equation and display below this placeholder. </a:t>
            </a:r>
          </a:p>
        </p:txBody>
      </p:sp>
      <p:sp>
        <p:nvSpPr>
          <p:cNvPr id="15" name="Content Placeholder 2">
            <a:extLst>
              <a:ext uri="{FF2B5EF4-FFF2-40B4-BE49-F238E27FC236}">
                <a16:creationId xmlns:a16="http://schemas.microsoft.com/office/drawing/2014/main" id="{B6847687-B6D3-6B4C-A086-0D3A7BDCC936}"/>
              </a:ext>
            </a:extLst>
          </p:cNvPr>
          <p:cNvSpPr>
            <a:spLocks noGrp="1"/>
          </p:cNvSpPr>
          <p:nvPr>
            <p:ph sz="quarter" idx="12" hasCustomPrompt="1"/>
          </p:nvPr>
        </p:nvSpPr>
        <p:spPr>
          <a:xfrm>
            <a:off x="838200" y="3024937"/>
            <a:ext cx="11207496" cy="464058"/>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400">
                <a:latin typeface="+mj-lt"/>
                <a:ea typeface="Verdana" charset="0"/>
                <a:cs typeface="Verdana" charset="0"/>
              </a:defRPr>
            </a:lvl1pPr>
          </a:lstStyle>
          <a:p>
            <a:pPr lvl="0"/>
            <a:r>
              <a:rPr lang="en-US" dirty="0"/>
              <a:t>This is the second placeholder. Avoid inline equations. </a:t>
            </a:r>
          </a:p>
        </p:txBody>
      </p:sp>
      <p:sp>
        <p:nvSpPr>
          <p:cNvPr id="16" name="Content Placeholder 3">
            <a:extLst>
              <a:ext uri="{FF2B5EF4-FFF2-40B4-BE49-F238E27FC236}">
                <a16:creationId xmlns:a16="http://schemas.microsoft.com/office/drawing/2014/main" id="{19CB48E5-DB50-F74A-810F-D171B6B8F234}"/>
              </a:ext>
            </a:extLst>
          </p:cNvPr>
          <p:cNvSpPr>
            <a:spLocks noGrp="1"/>
          </p:cNvSpPr>
          <p:nvPr>
            <p:ph sz="quarter" idx="14" hasCustomPrompt="1"/>
          </p:nvPr>
        </p:nvSpPr>
        <p:spPr>
          <a:xfrm>
            <a:off x="838199" y="4590443"/>
            <a:ext cx="11207497" cy="891540"/>
          </a:xfrm>
        </p:spPr>
        <p:txBody>
          <a:bodyPr>
            <a:normAutofit/>
          </a:bodyPr>
          <a:lstStyle>
            <a:lvl1pPr>
              <a:defRPr sz="2400">
                <a:latin typeface="+mj-lt"/>
                <a:ea typeface="Verdana" charset="0"/>
                <a:cs typeface="Verdana" charset="0"/>
              </a:defRPr>
            </a:lvl1pPr>
          </a:lstStyle>
          <a:p>
            <a:pPr lvl="0"/>
            <a:r>
              <a:rPr lang="en-US" dirty="0"/>
              <a:t>This is the third placeholder. Check Reading Order. Compositor will flatten equations and add alt text to the image. </a:t>
            </a:r>
          </a:p>
        </p:txBody>
      </p:sp>
      <p:cxnSp>
        <p:nvCxnSpPr>
          <p:cNvPr id="6" name="Straight Connector 5"/>
          <p:cNvCxnSpPr/>
          <p:nvPr userDrawn="1"/>
        </p:nvCxnSpPr>
        <p:spPr>
          <a:xfrm flipV="1">
            <a:off x="914401" y="1257300"/>
            <a:ext cx="10387519" cy="25150"/>
          </a:xfrm>
          <a:prstGeom prst="line">
            <a:avLst/>
          </a:prstGeom>
          <a:ln>
            <a:solidFill>
              <a:srgbClr val="58697D"/>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5"/>
          </p:nvPr>
        </p:nvSpPr>
        <p:spPr>
          <a:xfrm>
            <a:off x="838200" y="6356350"/>
            <a:ext cx="2743200" cy="365125"/>
          </a:xfrm>
        </p:spPr>
        <p:txBody>
          <a:bodyPr/>
          <a:lstStyle>
            <a:lvl1pPr>
              <a:defRPr sz="1500">
                <a:solidFill>
                  <a:schemeClr val="tx1"/>
                </a:solidFill>
              </a:defRPr>
            </a:lvl1pPr>
          </a:lstStyle>
          <a:p>
            <a:fld id="{23DF0DFC-4981-465F-B756-BBF530638237}" type="datetime1">
              <a:rPr lang="en-US" smtClean="0"/>
              <a:t>11/27/18</a:t>
            </a:fld>
            <a:endParaRPr lang="en-US" dirty="0"/>
          </a:p>
        </p:txBody>
      </p:sp>
      <p:sp>
        <p:nvSpPr>
          <p:cNvPr id="8" name="Footer Placeholder 3"/>
          <p:cNvSpPr>
            <a:spLocks noGrp="1"/>
          </p:cNvSpPr>
          <p:nvPr>
            <p:ph type="ftr" sz="quarter" idx="11"/>
          </p:nvPr>
        </p:nvSpPr>
        <p:spPr>
          <a:xfrm>
            <a:off x="4038600" y="6356350"/>
            <a:ext cx="4114800" cy="365125"/>
          </a:xfrm>
        </p:spPr>
        <p:txBody>
          <a:bodyPr/>
          <a:lstStyle>
            <a:lvl1pPr>
              <a:defRPr sz="1500">
                <a:solidFill>
                  <a:schemeClr val="tx1"/>
                </a:solidFill>
              </a:defRPr>
            </a:lvl1pPr>
          </a:lstStyle>
          <a:p>
            <a:endParaRPr lang="en-US" dirty="0"/>
          </a:p>
        </p:txBody>
      </p:sp>
      <p:sp>
        <p:nvSpPr>
          <p:cNvPr id="9" name="Slide Number Placeholder 4"/>
          <p:cNvSpPr>
            <a:spLocks noGrp="1"/>
          </p:cNvSpPr>
          <p:nvPr>
            <p:ph type="sldNum" sz="quarter" idx="16"/>
          </p:nvPr>
        </p:nvSpPr>
        <p:spPr>
          <a:xfrm>
            <a:off x="8610600" y="6356350"/>
            <a:ext cx="2743200" cy="365125"/>
          </a:xfrm>
        </p:spPr>
        <p:txBody>
          <a:bodyPr/>
          <a:lstStyle>
            <a:lvl1pPr>
              <a:defRPr>
                <a:solidFill>
                  <a:schemeClr val="tx1"/>
                </a:solidFill>
              </a:defRPr>
            </a:lvl1pPr>
          </a:lstStyle>
          <a:p>
            <a:fld id="{8B4A9805-B67D-5D4A-85DC-C8E27BA9210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7761"/>
            <a:ext cx="10515600" cy="6246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77C7F-AA0D-4208-8541-9EB3B3ABF4B1}" type="datetime1">
              <a:rPr lang="en-US" smtClean="0"/>
              <a:t>11/27/18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A9805-B67D-5D4A-85DC-C8E27BA9210B}" type="slidenum">
              <a:rPr lang="en-US" smtClean="0"/>
              <a:t>‹#›</a:t>
            </a:fld>
            <a:endParaRPr lang="en-US" dirty="0"/>
          </a:p>
        </p:txBody>
      </p:sp>
    </p:spTree>
    <p:extLst>
      <p:ext uri="{BB962C8B-B14F-4D97-AF65-F5344CB8AC3E}">
        <p14:creationId xmlns:p14="http://schemas.microsoft.com/office/powerpoint/2010/main" val="167455242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50" r:id="rId11"/>
  </p:sldLayoutIdLst>
  <p:hf hdr="0" ftr="0" dt="0"/>
  <p:txStyles>
    <p:titleStyle>
      <a:lvl1pPr algn="l" defTabSz="914400" rtl="0" eaLnBrk="1" latinLnBrk="0" hangingPunct="1">
        <a:lnSpc>
          <a:spcPct val="90000"/>
        </a:lnSpc>
        <a:spcBef>
          <a:spcPct val="0"/>
        </a:spcBef>
        <a:buNone/>
        <a:defRPr sz="3600" b="1" i="0" kern="1200">
          <a:solidFill>
            <a:srgbClr val="2E445C"/>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8697D"/>
          </a:solidFill>
          <a:latin typeface="+mj-lt"/>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rgbClr val="58697D"/>
          </a:solidFill>
          <a:latin typeface="+mj-lt"/>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rgbClr val="58697D"/>
          </a:solidFill>
          <a:latin typeface="+mj-lt"/>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rgbClr val="58697D"/>
          </a:solidFill>
          <a:latin typeface="+mj-lt"/>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rgbClr val="58697D"/>
          </a:solidFill>
          <a:latin typeface="+mj-lt"/>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CHAPTER 2</a:t>
            </a:r>
            <a:endParaRPr lang="en-US" dirty="0"/>
          </a:p>
        </p:txBody>
      </p:sp>
      <p:sp>
        <p:nvSpPr>
          <p:cNvPr id="3" name="Subtitle 2"/>
          <p:cNvSpPr>
            <a:spLocks noGrp="1"/>
          </p:cNvSpPr>
          <p:nvPr>
            <p:ph type="subTitle" idx="1"/>
          </p:nvPr>
        </p:nvSpPr>
        <p:spPr/>
        <p:txBody>
          <a:bodyPr>
            <a:normAutofit/>
          </a:bodyPr>
          <a:lstStyle/>
          <a:p>
            <a:r>
              <a:rPr lang="en-US" dirty="0"/>
              <a:t>Ideas</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5201657" cy="6858000"/>
          </a:xfrm>
        </p:spPr>
      </p:pic>
      <p:sp>
        <p:nvSpPr>
          <p:cNvPr id="7" name="Footer Placeholder 3">
            <a:extLst>
              <a:ext uri="{FF2B5EF4-FFF2-40B4-BE49-F238E27FC236}">
                <a16:creationId xmlns:a16="http://schemas.microsoft.com/office/drawing/2014/main" id="{8ACC099A-44FF-7645-A0C5-66D9AAAA8FB4}"/>
              </a:ext>
            </a:extLst>
          </p:cNvPr>
          <p:cNvSpPr>
            <a:spLocks noGrp="1"/>
          </p:cNvSpPr>
          <p:nvPr>
            <p:ph type="ftr" sz="quarter" idx="15"/>
          </p:nvPr>
        </p:nvSpPr>
        <p:spPr>
          <a:xfrm>
            <a:off x="5867401" y="6247020"/>
            <a:ext cx="4114800" cy="365125"/>
          </a:xfrm>
        </p:spPr>
        <p:txBody>
          <a:bodyPr/>
          <a:lstStyle/>
          <a:p>
            <a:r>
              <a:rPr lang="en-US" dirty="0">
                <a:solidFill>
                  <a:srgbClr val="2E445C"/>
                </a:solidFill>
              </a:rPr>
              <a:t>Copyright © 2019 W. W. Norton &amp; Company</a:t>
            </a:r>
          </a:p>
          <a:p>
            <a:endParaRPr lang="en-US" dirty="0"/>
          </a:p>
        </p:txBody>
      </p:sp>
    </p:spTree>
    <p:extLst>
      <p:ext uri="{BB962C8B-B14F-4D97-AF65-F5344CB8AC3E}">
        <p14:creationId xmlns:p14="http://schemas.microsoft.com/office/powerpoint/2010/main" val="544821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Binary and Our Bodies</a:t>
            </a:r>
          </a:p>
        </p:txBody>
      </p:sp>
      <p:sp>
        <p:nvSpPr>
          <p:cNvPr id="3" name="Content Placeholder 2"/>
          <p:cNvSpPr>
            <a:spLocks noGrp="1"/>
          </p:cNvSpPr>
          <p:nvPr>
            <p:ph idx="1"/>
          </p:nvPr>
        </p:nvSpPr>
        <p:spPr>
          <a:xfrm>
            <a:off x="838199" y="1456791"/>
            <a:ext cx="10093037" cy="4798536"/>
          </a:xfrm>
        </p:spPr>
        <p:txBody>
          <a:bodyPr>
            <a:normAutofit/>
          </a:bodyPr>
          <a:lstStyle/>
          <a:p>
            <a:pPr marL="342900" indent="-342900">
              <a:buFont typeface="Arial" panose="020B0604020202020204" pitchFamily="34" charset="0"/>
              <a:buChar char="•"/>
            </a:pPr>
            <a:r>
              <a:rPr lang="en-US" sz="2800" dirty="0">
                <a:solidFill>
                  <a:schemeClr val="bg1">
                    <a:lumMod val="25000"/>
                  </a:schemeClr>
                </a:solidFill>
              </a:rPr>
              <a:t>Since we realize that we are more than our bodies, our tendency to categorize based on bodies is flawed.</a:t>
            </a:r>
          </a:p>
          <a:p>
            <a:pPr marL="342900" indent="-342900">
              <a:buFont typeface="Arial" panose="020B0604020202020204" pitchFamily="34" charset="0"/>
              <a:buChar char="•"/>
            </a:pPr>
            <a:r>
              <a:rPr lang="en-US" sz="2800" dirty="0">
                <a:solidFill>
                  <a:schemeClr val="bg1">
                    <a:lumMod val="25000"/>
                  </a:schemeClr>
                </a:solidFill>
              </a:rPr>
              <a:t>People with androgen insensitivity are born with genitalia that may not fit typical definitions of female or male.</a:t>
            </a:r>
          </a:p>
          <a:p>
            <a:pPr marL="342900" indent="-342900">
              <a:buFont typeface="Arial" panose="020B0604020202020204" pitchFamily="34" charset="0"/>
              <a:buChar char="•"/>
            </a:pPr>
            <a:r>
              <a:rPr lang="en-US" sz="2800" dirty="0">
                <a:solidFill>
                  <a:schemeClr val="bg1">
                    <a:lumMod val="25000"/>
                  </a:schemeClr>
                </a:solidFill>
              </a:rPr>
              <a:t>People with intersex bodies are living proof that not everyone fits into a gender binary that allows only for opposite sexes.</a:t>
            </a:r>
          </a:p>
        </p:txBody>
      </p:sp>
      <p:sp>
        <p:nvSpPr>
          <p:cNvPr id="4" name="Slide Number Placeholder 3">
            <a:extLst>
              <a:ext uri="{FF2B5EF4-FFF2-40B4-BE49-F238E27FC236}">
                <a16:creationId xmlns:a16="http://schemas.microsoft.com/office/drawing/2014/main" id="{007BD282-798B-4C21-9A7A-A276292DD499}"/>
              </a:ext>
            </a:extLst>
          </p:cNvPr>
          <p:cNvSpPr>
            <a:spLocks noGrp="1"/>
          </p:cNvSpPr>
          <p:nvPr>
            <p:ph type="sldNum" sz="quarter" idx="12"/>
          </p:nvPr>
        </p:nvSpPr>
        <p:spPr/>
        <p:txBody>
          <a:bodyPr/>
          <a:lstStyle/>
          <a:p>
            <a:fld id="{8B4A9805-B67D-5D4A-85DC-C8E27BA9210B}" type="slidenum">
              <a:rPr lang="en-US" smtClean="0"/>
              <a:pPr/>
              <a:t>10</a:t>
            </a:fld>
            <a:endParaRPr lang="en-US" dirty="0"/>
          </a:p>
        </p:txBody>
      </p:sp>
    </p:spTree>
    <p:extLst>
      <p:ext uri="{BB962C8B-B14F-4D97-AF65-F5344CB8AC3E}">
        <p14:creationId xmlns:p14="http://schemas.microsoft.com/office/powerpoint/2010/main" val="58032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3683"/>
            <a:ext cx="10612582" cy="918768"/>
          </a:xfrm>
        </p:spPr>
        <p:txBody>
          <a:bodyPr>
            <a:normAutofit fontScale="90000"/>
          </a:bodyPr>
          <a:lstStyle/>
          <a:p>
            <a:r>
              <a:rPr lang="en-US" b="0" dirty="0"/>
              <a:t>Table 2 .1 | STEPS TOWARD BECOMING A “MAN ” OR A “WOMAN ” IN THE UNITED STATES</a:t>
            </a:r>
            <a:endParaRPr lang="en-US" dirty="0"/>
          </a:p>
        </p:txBody>
      </p:sp>
      <p:sp>
        <p:nvSpPr>
          <p:cNvPr id="3" name="Slide Number Placeholder 2">
            <a:extLst>
              <a:ext uri="{FF2B5EF4-FFF2-40B4-BE49-F238E27FC236}">
                <a16:creationId xmlns:a16="http://schemas.microsoft.com/office/drawing/2014/main" id="{7D533126-3564-45E5-B46B-5A03D4CD33FA}"/>
              </a:ext>
            </a:extLst>
          </p:cNvPr>
          <p:cNvSpPr>
            <a:spLocks noGrp="1"/>
          </p:cNvSpPr>
          <p:nvPr>
            <p:ph type="sldNum" sz="quarter" idx="12"/>
          </p:nvPr>
        </p:nvSpPr>
        <p:spPr/>
        <p:txBody>
          <a:bodyPr/>
          <a:lstStyle/>
          <a:p>
            <a:fld id="{8B4A9805-B67D-5D4A-85DC-C8E27BA9210B}" type="slidenum">
              <a:rPr lang="en-US" smtClean="0"/>
              <a:pPr/>
              <a:t>11</a:t>
            </a:fld>
            <a:endParaRPr lang="en-US" dirty="0"/>
          </a:p>
        </p:txBody>
      </p:sp>
      <p:pic>
        <p:nvPicPr>
          <p:cNvPr id="6" name="Content Placeholder 5" descr="A table titled &quot;Steps Toward Becoming a 'Man' or a 'Woman' in the United States.&quot; There are three columns which are labeled step, male path, and female path. Row 1: Step: chromosomes; male path: XY; female path: XX. Row 2: Step: gonads; male path: testes; female path: ovaries. Row 3: Step: hormones; male path: androgens/estrogens; female path: estrogens/androgens. Row 4: Step: external genitalia; male path: penis, scrotum; female path: clitoris, labia. Row 5:  Step: internal genitalia; male path: seminal vesicles, prostate, epididymis, vans deferens; female path: vagina, uterus, fallopian tubes. Row 6: Step: secondary sex characteristics; male path: pubic hair, deep voice, Adam's apple; female path: pubic hair, breasts, menstruation. Row 6: Step: gender identity; male path: male-identified; female path: female-identified. Row 7: Step: gender expression; male path: masculine; female: feminin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8878" y="1494748"/>
            <a:ext cx="9752544" cy="4734032"/>
          </a:xfrm>
        </p:spPr>
      </p:pic>
    </p:spTree>
    <p:extLst>
      <p:ext uri="{BB962C8B-B14F-4D97-AF65-F5344CB8AC3E}">
        <p14:creationId xmlns:p14="http://schemas.microsoft.com/office/powerpoint/2010/main" val="349051975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Identity</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a:solidFill>
                  <a:schemeClr val="bg1">
                    <a:lumMod val="25000"/>
                  </a:schemeClr>
                </a:solidFill>
              </a:rPr>
              <a:t>Becoming a “man” or “woman” in the United States today, involves more than just physical development.</a:t>
            </a:r>
          </a:p>
          <a:p>
            <a:pPr marL="342900" indent="-342900">
              <a:buFont typeface="Wingdings" panose="05000000000000000000" pitchFamily="2" charset="2"/>
              <a:buChar char="§"/>
            </a:pPr>
            <a:r>
              <a:rPr lang="en-US" dirty="0">
                <a:solidFill>
                  <a:schemeClr val="bg1">
                    <a:lumMod val="25000"/>
                  </a:schemeClr>
                </a:solidFill>
              </a:rPr>
              <a:t>Our gender identities are about who we feel we are in the world; how we identify may not be consistent with societal expectations for our gender.</a:t>
            </a:r>
          </a:p>
          <a:p>
            <a:pPr marL="342900" indent="-342900">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F741D0C8-768F-40B2-97B5-5799EC236349}"/>
              </a:ext>
            </a:extLst>
          </p:cNvPr>
          <p:cNvSpPr>
            <a:spLocks noGrp="1"/>
          </p:cNvSpPr>
          <p:nvPr>
            <p:ph type="sldNum" sz="quarter" idx="12"/>
          </p:nvPr>
        </p:nvSpPr>
        <p:spPr/>
        <p:txBody>
          <a:bodyPr/>
          <a:lstStyle/>
          <a:p>
            <a:fld id="{8B4A9805-B67D-5D4A-85DC-C8E27BA9210B}" type="slidenum">
              <a:rPr lang="en-US" smtClean="0"/>
              <a:pPr/>
              <a:t>12</a:t>
            </a:fld>
            <a:endParaRPr lang="en-US" dirty="0"/>
          </a:p>
        </p:txBody>
      </p:sp>
    </p:spTree>
    <p:extLst>
      <p:ext uri="{BB962C8B-B14F-4D97-AF65-F5344CB8AC3E}">
        <p14:creationId xmlns:p14="http://schemas.microsoft.com/office/powerpoint/2010/main" val="280990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Expression</a:t>
            </a:r>
          </a:p>
        </p:txBody>
      </p:sp>
      <p:sp>
        <p:nvSpPr>
          <p:cNvPr id="3" name="Content Placeholder 2"/>
          <p:cNvSpPr>
            <a:spLocks noGrp="1"/>
          </p:cNvSpPr>
          <p:nvPr>
            <p:ph idx="1"/>
          </p:nvPr>
        </p:nvSpPr>
        <p:spPr>
          <a:xfrm>
            <a:off x="838200" y="1456791"/>
            <a:ext cx="9033164" cy="4755473"/>
          </a:xfrm>
        </p:spPr>
        <p:txBody>
          <a:bodyPr/>
          <a:lstStyle/>
          <a:p>
            <a:pPr marL="342900" indent="-342900">
              <a:buFont typeface="Wingdings" panose="05000000000000000000" pitchFamily="2" charset="2"/>
              <a:buChar char="§"/>
            </a:pPr>
            <a:r>
              <a:rPr lang="en-US" dirty="0">
                <a:solidFill>
                  <a:schemeClr val="bg1">
                    <a:lumMod val="25000"/>
                  </a:schemeClr>
                </a:solidFill>
              </a:rPr>
              <a:t>Most of us also learn to communicate our gender identity through our appearance, dress, and behavior. This is our </a:t>
            </a:r>
            <a:r>
              <a:rPr lang="en-US" b="1" dirty="0">
                <a:solidFill>
                  <a:schemeClr val="bg1">
                    <a:lumMod val="25000"/>
                  </a:schemeClr>
                </a:solidFill>
              </a:rPr>
              <a:t>gender expression</a:t>
            </a:r>
            <a:r>
              <a:rPr lang="en-US" dirty="0">
                <a:solidFill>
                  <a:schemeClr val="bg1">
                    <a:lumMod val="25000"/>
                  </a:schemeClr>
                </a:solidFill>
              </a:rPr>
              <a:t>.</a:t>
            </a:r>
          </a:p>
          <a:p>
            <a:pPr marL="342900" indent="-342900">
              <a:buFont typeface="Wingdings" panose="05000000000000000000" pitchFamily="2" charset="2"/>
              <a:buChar char="§"/>
            </a:pPr>
            <a:r>
              <a:rPr lang="en-US" dirty="0">
                <a:solidFill>
                  <a:schemeClr val="bg1">
                    <a:lumMod val="25000"/>
                  </a:schemeClr>
                </a:solidFill>
              </a:rPr>
              <a:t>Our bodies, gender identity, and gender expression do not always match.</a:t>
            </a:r>
          </a:p>
          <a:p>
            <a:pPr marL="342900" indent="-342900">
              <a:buFont typeface="Wingdings" panose="05000000000000000000" pitchFamily="2" charset="2"/>
              <a:buChar char="§"/>
            </a:pPr>
            <a:r>
              <a:rPr lang="en-US" dirty="0">
                <a:solidFill>
                  <a:schemeClr val="bg1">
                    <a:lumMod val="25000"/>
                  </a:schemeClr>
                </a:solidFill>
              </a:rPr>
              <a:t>It is estimated that one out of every hundred people is intersex and more than one in ten report feeling as masculine as they do feminine, or more gender atypical than typical.</a:t>
            </a:r>
          </a:p>
          <a:p>
            <a:pPr marL="342900" indent="-342900">
              <a:buFont typeface="Wingdings" panose="05000000000000000000" pitchFamily="2" charset="2"/>
              <a:buChar char="§"/>
            </a:pPr>
            <a:endParaRPr lang="en-US" dirty="0">
              <a:solidFill>
                <a:schemeClr val="bg1">
                  <a:lumMod val="25000"/>
                </a:schemeClr>
              </a:solidFill>
            </a:endParaRPr>
          </a:p>
        </p:txBody>
      </p:sp>
      <p:sp>
        <p:nvSpPr>
          <p:cNvPr id="4" name="Slide Number Placeholder 3">
            <a:extLst>
              <a:ext uri="{FF2B5EF4-FFF2-40B4-BE49-F238E27FC236}">
                <a16:creationId xmlns:a16="http://schemas.microsoft.com/office/drawing/2014/main" id="{4A25B515-973A-4393-A423-8080DCE40332}"/>
              </a:ext>
            </a:extLst>
          </p:cNvPr>
          <p:cNvSpPr>
            <a:spLocks noGrp="1"/>
          </p:cNvSpPr>
          <p:nvPr>
            <p:ph type="sldNum" sz="quarter" idx="12"/>
          </p:nvPr>
        </p:nvSpPr>
        <p:spPr/>
        <p:txBody>
          <a:bodyPr/>
          <a:lstStyle/>
          <a:p>
            <a:fld id="{8B4A9805-B67D-5D4A-85DC-C8E27BA9210B}" type="slidenum">
              <a:rPr lang="en-US" smtClean="0"/>
              <a:pPr/>
              <a:t>13</a:t>
            </a:fld>
            <a:endParaRPr lang="en-US" dirty="0"/>
          </a:p>
        </p:txBody>
      </p:sp>
    </p:spTree>
    <p:extLst>
      <p:ext uri="{BB962C8B-B14F-4D97-AF65-F5344CB8AC3E}">
        <p14:creationId xmlns:p14="http://schemas.microsoft.com/office/powerpoint/2010/main" val="128202410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10 Percent</a:t>
            </a:r>
          </a:p>
        </p:txBody>
      </p:sp>
      <p:sp>
        <p:nvSpPr>
          <p:cNvPr id="6" name="Content Placeholder 5"/>
          <p:cNvSpPr>
            <a:spLocks noGrp="1"/>
          </p:cNvSpPr>
          <p:nvPr>
            <p:ph idx="1"/>
          </p:nvPr>
        </p:nvSpPr>
        <p:spPr>
          <a:xfrm>
            <a:off x="838199" y="1636295"/>
            <a:ext cx="10217727" cy="4575969"/>
          </a:xfrm>
        </p:spPr>
        <p:txBody>
          <a:bodyPr>
            <a:normAutofit/>
          </a:bodyPr>
          <a:lstStyle/>
          <a:p>
            <a:pPr marL="342900" indent="-342900">
              <a:buFont typeface="Arial" panose="020B0604020202020204" pitchFamily="34" charset="0"/>
              <a:buChar char="•"/>
            </a:pPr>
            <a:r>
              <a:rPr lang="en-US" sz="2800" dirty="0">
                <a:solidFill>
                  <a:schemeClr val="bg1">
                    <a:lumMod val="25000"/>
                  </a:schemeClr>
                </a:solidFill>
                <a:latin typeface="Cambria" panose="02040503050406030204" pitchFamily="18" charset="0"/>
                <a:ea typeface="Cambria" panose="02040503050406030204" pitchFamily="18" charset="0"/>
              </a:rPr>
              <a:t>We all probably know at least one intersex person, and we probably don’t know who they are.</a:t>
            </a:r>
          </a:p>
          <a:p>
            <a:pPr marL="342900" indent="-342900">
              <a:buFont typeface="Arial" panose="020B0604020202020204" pitchFamily="34" charset="0"/>
              <a:buChar char="•"/>
            </a:pPr>
            <a:r>
              <a:rPr lang="en-US" sz="2800" dirty="0">
                <a:solidFill>
                  <a:schemeClr val="bg1">
                    <a:lumMod val="25000"/>
                  </a:schemeClr>
                </a:solidFill>
                <a:latin typeface="Cambria" panose="02040503050406030204" pitchFamily="18" charset="0"/>
                <a:ea typeface="Cambria" panose="02040503050406030204" pitchFamily="18" charset="0"/>
              </a:rPr>
              <a:t>Some people with intersex bodies may not know it unless a health problem emerges.</a:t>
            </a:r>
          </a:p>
          <a:p>
            <a:pPr marL="342900" indent="-342900">
              <a:buFont typeface="Arial" panose="020B0604020202020204" pitchFamily="34" charset="0"/>
              <a:buChar char="•"/>
            </a:pPr>
            <a:r>
              <a:rPr lang="en-US" sz="2800" dirty="0">
                <a:solidFill>
                  <a:schemeClr val="bg1">
                    <a:lumMod val="25000"/>
                  </a:schemeClr>
                </a:solidFill>
                <a:latin typeface="Cambria" panose="02040503050406030204" pitchFamily="18" charset="0"/>
                <a:ea typeface="Cambria" panose="02040503050406030204" pitchFamily="18" charset="0"/>
              </a:rPr>
              <a:t>Some intersex conditions are chromosomal, and others are caused by cell anomalies or hormones.</a:t>
            </a:r>
          </a:p>
        </p:txBody>
      </p:sp>
      <p:sp>
        <p:nvSpPr>
          <p:cNvPr id="2" name="Slide Number Placeholder 1">
            <a:extLst>
              <a:ext uri="{FF2B5EF4-FFF2-40B4-BE49-F238E27FC236}">
                <a16:creationId xmlns:a16="http://schemas.microsoft.com/office/drawing/2014/main" id="{60E1DB4C-858E-467A-9D0F-559E84C4ECA4}"/>
              </a:ext>
            </a:extLst>
          </p:cNvPr>
          <p:cNvSpPr>
            <a:spLocks noGrp="1"/>
          </p:cNvSpPr>
          <p:nvPr>
            <p:ph type="sldNum" sz="quarter" idx="12"/>
          </p:nvPr>
        </p:nvSpPr>
        <p:spPr/>
        <p:txBody>
          <a:bodyPr/>
          <a:lstStyle/>
          <a:p>
            <a:fld id="{8B4A9805-B67D-5D4A-85DC-C8E27BA9210B}" type="slidenum">
              <a:rPr lang="en-US" smtClean="0"/>
              <a:pPr/>
              <a:t>14</a:t>
            </a:fld>
            <a:endParaRPr lang="en-US" dirty="0"/>
          </a:p>
        </p:txBody>
      </p:sp>
    </p:spTree>
    <p:extLst>
      <p:ext uri="{BB962C8B-B14F-4D97-AF65-F5344CB8AC3E}">
        <p14:creationId xmlns:p14="http://schemas.microsoft.com/office/powerpoint/2010/main" val="149172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Intersex Infants and the Binary</a:t>
            </a:r>
          </a:p>
        </p:txBody>
      </p:sp>
      <p:sp>
        <p:nvSpPr>
          <p:cNvPr id="3" name="Content Placeholder 2"/>
          <p:cNvSpPr>
            <a:spLocks noGrp="1"/>
          </p:cNvSpPr>
          <p:nvPr>
            <p:ph idx="1"/>
          </p:nvPr>
        </p:nvSpPr>
        <p:spPr>
          <a:xfrm>
            <a:off x="951721" y="1456791"/>
            <a:ext cx="10359281" cy="4680962"/>
          </a:xfrm>
        </p:spPr>
        <p:txBody>
          <a:bodyPr>
            <a:noAutofit/>
          </a:bodyPr>
          <a:lstStyle/>
          <a:p>
            <a:pPr marL="342900" indent="-342900">
              <a:buFont typeface="Arial" panose="020B0604020202020204" pitchFamily="34" charset="0"/>
              <a:buChar char="•"/>
            </a:pPr>
            <a:r>
              <a:rPr lang="en-US" sz="2800" dirty="0">
                <a:solidFill>
                  <a:schemeClr val="bg1">
                    <a:lumMod val="25000"/>
                  </a:schemeClr>
                </a:solidFill>
                <a:latin typeface="Cambria" panose="02040503050406030204" pitchFamily="18" charset="0"/>
                <a:ea typeface="Cambria" panose="02040503050406030204" pitchFamily="18" charset="0"/>
              </a:rPr>
              <a:t>Concern about the consequences of violating the gender binary has resulted in parents or physicians choosing genital surgical changes for intersex infants.</a:t>
            </a:r>
          </a:p>
          <a:p>
            <a:pPr marL="342900" indent="-342900">
              <a:buFont typeface="Arial" panose="020B0604020202020204" pitchFamily="34" charset="0"/>
              <a:buChar char="•"/>
            </a:pPr>
            <a:r>
              <a:rPr lang="en-US" sz="2800" dirty="0">
                <a:solidFill>
                  <a:schemeClr val="bg1">
                    <a:lumMod val="25000"/>
                  </a:schemeClr>
                </a:solidFill>
                <a:latin typeface="Cambria" panose="02040503050406030204" pitchFamily="18" charset="0"/>
                <a:ea typeface="Cambria" panose="02040503050406030204" pitchFamily="18" charset="0"/>
              </a:rPr>
              <a:t>However, intersex activists have influenced some doctors to delay surgery until children with intersex bodies are old enough to decide for themselves. </a:t>
            </a:r>
          </a:p>
          <a:p>
            <a:pPr marL="342900" indent="-342900">
              <a:buFont typeface="Arial" panose="020B0604020202020204" pitchFamily="34" charset="0"/>
              <a:buChar char="•"/>
            </a:pPr>
            <a:r>
              <a:rPr lang="en-US" sz="2800" dirty="0">
                <a:solidFill>
                  <a:schemeClr val="bg1">
                    <a:lumMod val="25000"/>
                  </a:schemeClr>
                </a:solidFill>
                <a:latin typeface="Cambria" panose="02040503050406030204" pitchFamily="18" charset="0"/>
                <a:ea typeface="Cambria" panose="02040503050406030204" pitchFamily="18" charset="0"/>
              </a:rPr>
              <a:t>The practice of choosing genital surgery for intersex infants continues because of our discomfort with bodies we see as deviating from what we see as normal. </a:t>
            </a:r>
          </a:p>
        </p:txBody>
      </p:sp>
      <p:sp>
        <p:nvSpPr>
          <p:cNvPr id="4" name="Slide Number Placeholder 3">
            <a:extLst>
              <a:ext uri="{FF2B5EF4-FFF2-40B4-BE49-F238E27FC236}">
                <a16:creationId xmlns:a16="http://schemas.microsoft.com/office/drawing/2014/main" id="{7D55314A-17A8-4F54-A13B-2FD692FDA653}"/>
              </a:ext>
            </a:extLst>
          </p:cNvPr>
          <p:cNvSpPr>
            <a:spLocks noGrp="1"/>
          </p:cNvSpPr>
          <p:nvPr>
            <p:ph type="sldNum" sz="quarter" idx="12"/>
          </p:nvPr>
        </p:nvSpPr>
        <p:spPr/>
        <p:txBody>
          <a:bodyPr/>
          <a:lstStyle/>
          <a:p>
            <a:fld id="{8B4A9805-B67D-5D4A-85DC-C8E27BA9210B}" type="slidenum">
              <a:rPr lang="en-US" smtClean="0"/>
              <a:pPr/>
              <a:t>15</a:t>
            </a:fld>
            <a:endParaRPr lang="en-US" dirty="0"/>
          </a:p>
        </p:txBody>
      </p:sp>
    </p:spTree>
    <p:extLst>
      <p:ext uri="{BB962C8B-B14F-4D97-AF65-F5344CB8AC3E}">
        <p14:creationId xmlns:p14="http://schemas.microsoft.com/office/powerpoint/2010/main" val="175857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Transgender and Nonbinary</a:t>
            </a:r>
          </a:p>
        </p:txBody>
      </p:sp>
      <p:sp>
        <p:nvSpPr>
          <p:cNvPr id="3" name="Content Placeholder 2"/>
          <p:cNvSpPr>
            <a:spLocks noGrp="1"/>
          </p:cNvSpPr>
          <p:nvPr>
            <p:ph idx="1"/>
          </p:nvPr>
        </p:nvSpPr>
        <p:spPr>
          <a:xfrm>
            <a:off x="924791" y="1456791"/>
            <a:ext cx="9985379" cy="4755473"/>
          </a:xfrm>
        </p:spPr>
        <p:txBody>
          <a:bodyPr/>
          <a:lstStyle/>
          <a:p>
            <a:pPr marL="342900" indent="-342900">
              <a:buFont typeface="Arial" panose="020B0604020202020204" pitchFamily="34" charset="0"/>
              <a:buChar char="•"/>
            </a:pPr>
            <a:r>
              <a:rPr lang="en-US" sz="2800" dirty="0">
                <a:solidFill>
                  <a:schemeClr val="bg1">
                    <a:lumMod val="25000"/>
                  </a:schemeClr>
                </a:solidFill>
                <a:latin typeface="Cambria" panose="02040503050406030204" pitchFamily="18" charset="0"/>
                <a:ea typeface="Cambria" panose="02040503050406030204" pitchFamily="18" charset="0"/>
              </a:rPr>
              <a:t>Another group of people whose gender identity does not conform to the gender binary are called </a:t>
            </a:r>
            <a:r>
              <a:rPr lang="en-US" sz="2800" b="1" dirty="0">
                <a:solidFill>
                  <a:schemeClr val="bg1">
                    <a:lumMod val="25000"/>
                  </a:schemeClr>
                </a:solidFill>
                <a:latin typeface="Cambria" panose="02040503050406030204" pitchFamily="18" charset="0"/>
                <a:ea typeface="Cambria" panose="02040503050406030204" pitchFamily="18" charset="0"/>
              </a:rPr>
              <a:t>transgender</a:t>
            </a:r>
            <a:r>
              <a:rPr lang="en-US" sz="2800" dirty="0">
                <a:solidFill>
                  <a:schemeClr val="bg1">
                    <a:lumMod val="25000"/>
                  </a:schemeClr>
                </a:solidFill>
                <a:latin typeface="Cambria" panose="02040503050406030204" pitchFamily="18" charset="0"/>
                <a:ea typeface="Cambria" panose="02040503050406030204" pitchFamily="18" charset="0"/>
              </a:rPr>
              <a:t>.</a:t>
            </a:r>
          </a:p>
          <a:p>
            <a:pPr marL="342900" indent="-342900">
              <a:buFont typeface="Arial" panose="020B0604020202020204" pitchFamily="34" charset="0"/>
              <a:buChar char="•"/>
            </a:pPr>
            <a:r>
              <a:rPr lang="en-US" sz="2800" dirty="0">
                <a:solidFill>
                  <a:schemeClr val="bg1">
                    <a:lumMod val="25000"/>
                  </a:schemeClr>
                </a:solidFill>
                <a:latin typeface="Cambria" panose="02040503050406030204" pitchFamily="18" charset="0"/>
                <a:ea typeface="Cambria" panose="02040503050406030204" pitchFamily="18" charset="0"/>
              </a:rPr>
              <a:t>Many transgender people experience some form of </a:t>
            </a:r>
            <a:r>
              <a:rPr lang="en-US" sz="2800" b="1" dirty="0">
                <a:solidFill>
                  <a:schemeClr val="bg1">
                    <a:lumMod val="25000"/>
                  </a:schemeClr>
                </a:solidFill>
                <a:latin typeface="Cambria" panose="02040503050406030204" pitchFamily="18" charset="0"/>
                <a:ea typeface="Cambria" panose="02040503050406030204" pitchFamily="18" charset="0"/>
              </a:rPr>
              <a:t>gender dysphoria</a:t>
            </a:r>
            <a:r>
              <a:rPr lang="en-US" sz="2800" dirty="0">
                <a:solidFill>
                  <a:schemeClr val="bg1">
                    <a:lumMod val="25000"/>
                  </a:schemeClr>
                </a:solidFill>
                <a:latin typeface="Cambria" panose="02040503050406030204" pitchFamily="18" charset="0"/>
                <a:ea typeface="Cambria" panose="02040503050406030204" pitchFamily="18" charset="0"/>
              </a:rPr>
              <a:t>, which is a discomfort with the relationship between their bodies’ assigned sex and their identity.</a:t>
            </a:r>
          </a:p>
          <a:p>
            <a:pPr marL="342900" indent="-342900">
              <a:buFont typeface="Arial" panose="020B0604020202020204" pitchFamily="34" charset="0"/>
              <a:buChar char="•"/>
            </a:pPr>
            <a:r>
              <a:rPr lang="en-US" sz="2800" dirty="0">
                <a:solidFill>
                  <a:schemeClr val="bg1">
                    <a:lumMod val="25000"/>
                  </a:schemeClr>
                </a:solidFill>
                <a:latin typeface="Cambria" panose="02040503050406030204" pitchFamily="18" charset="0"/>
                <a:ea typeface="Cambria" panose="02040503050406030204" pitchFamily="18" charset="0"/>
              </a:rPr>
              <a:t>Some trans people identify as men or women, others identify as trans men or trans women, and others as </a:t>
            </a:r>
            <a:r>
              <a:rPr lang="en-US" sz="2800" b="1" dirty="0">
                <a:solidFill>
                  <a:schemeClr val="bg1">
                    <a:lumMod val="25000"/>
                  </a:schemeClr>
                </a:solidFill>
                <a:latin typeface="Cambria" panose="02040503050406030204" pitchFamily="18" charset="0"/>
                <a:ea typeface="Cambria" panose="02040503050406030204" pitchFamily="18" charset="0"/>
              </a:rPr>
              <a:t>nonbinary</a:t>
            </a:r>
            <a:r>
              <a:rPr lang="en-US" sz="2800" dirty="0">
                <a:solidFill>
                  <a:schemeClr val="bg1">
                    <a:lumMod val="25000"/>
                  </a:schemeClr>
                </a:solidFill>
                <a:latin typeface="Cambria" panose="02040503050406030204" pitchFamily="18" charset="0"/>
                <a:ea typeface="Cambria" panose="02040503050406030204" pitchFamily="18" charset="0"/>
              </a:rPr>
              <a:t>, meaning they are outside or between the male/female binary (also described as </a:t>
            </a:r>
            <a:r>
              <a:rPr lang="en-US" sz="2800" b="1" dirty="0">
                <a:solidFill>
                  <a:schemeClr val="bg1">
                    <a:lumMod val="25000"/>
                  </a:schemeClr>
                </a:solidFill>
                <a:latin typeface="Cambria" panose="02040503050406030204" pitchFamily="18" charset="0"/>
                <a:ea typeface="Cambria" panose="02040503050406030204" pitchFamily="18" charset="0"/>
              </a:rPr>
              <a:t>genderqueer</a:t>
            </a:r>
            <a:r>
              <a:rPr lang="en-US" sz="2800" dirty="0">
                <a:solidFill>
                  <a:schemeClr val="bg1">
                    <a:lumMod val="25000"/>
                  </a:schemeClr>
                </a:solidFill>
                <a:latin typeface="Cambria" panose="02040503050406030204" pitchFamily="18" charset="0"/>
                <a:ea typeface="Cambria" panose="02040503050406030204" pitchFamily="18" charset="0"/>
              </a:rPr>
              <a:t>).</a:t>
            </a:r>
          </a:p>
          <a:p>
            <a:pPr marL="342900" indent="-342900">
              <a:buFont typeface="Arial" panose="020B0604020202020204" pitchFamily="34" charset="0"/>
              <a:buChar char="•"/>
            </a:pPr>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9D0BFD45-A20E-46F6-B94A-41D986CEB7DB}"/>
              </a:ext>
            </a:extLst>
          </p:cNvPr>
          <p:cNvSpPr>
            <a:spLocks noGrp="1"/>
          </p:cNvSpPr>
          <p:nvPr>
            <p:ph type="sldNum" sz="quarter" idx="12"/>
          </p:nvPr>
        </p:nvSpPr>
        <p:spPr/>
        <p:txBody>
          <a:bodyPr/>
          <a:lstStyle/>
          <a:p>
            <a:fld id="{8B4A9805-B67D-5D4A-85DC-C8E27BA9210B}" type="slidenum">
              <a:rPr lang="en-US" smtClean="0"/>
              <a:pPr/>
              <a:t>16</a:t>
            </a:fld>
            <a:endParaRPr lang="en-US" dirty="0"/>
          </a:p>
        </p:txBody>
      </p:sp>
    </p:spTree>
    <p:extLst>
      <p:ext uri="{BB962C8B-B14F-4D97-AF65-F5344CB8AC3E}">
        <p14:creationId xmlns:p14="http://schemas.microsoft.com/office/powerpoint/2010/main" val="3315687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Pronouns and Identity Choices</a:t>
            </a:r>
          </a:p>
        </p:txBody>
      </p:sp>
      <p:sp>
        <p:nvSpPr>
          <p:cNvPr id="3" name="Content Placeholder 2"/>
          <p:cNvSpPr>
            <a:spLocks noGrp="1"/>
          </p:cNvSpPr>
          <p:nvPr>
            <p:ph idx="1"/>
          </p:nvPr>
        </p:nvSpPr>
        <p:spPr>
          <a:xfrm>
            <a:off x="838199" y="1548245"/>
            <a:ext cx="9511145" cy="4094019"/>
          </a:xfrm>
        </p:spPr>
        <p:txBody>
          <a:bodyPr>
            <a:normAutofit/>
          </a:bodyPr>
          <a:lstStyle/>
          <a:p>
            <a:pPr marL="342900" indent="-342900">
              <a:buFont typeface="Wingdings" panose="05000000000000000000" pitchFamily="2" charset="2"/>
              <a:buChar char="§"/>
            </a:pPr>
            <a:r>
              <a:rPr lang="en-US" dirty="0">
                <a:solidFill>
                  <a:schemeClr val="bg1">
                    <a:lumMod val="25000"/>
                  </a:schemeClr>
                </a:solidFill>
                <a:latin typeface="Cambria" panose="02040503050406030204" pitchFamily="18" charset="0"/>
                <a:ea typeface="Cambria" panose="02040503050406030204" pitchFamily="18" charset="0"/>
              </a:rPr>
              <a:t>Some trans people choose to change their bodies with surgical and hormonal treatments; others do not, for a variety of reasons.</a:t>
            </a:r>
          </a:p>
          <a:p>
            <a:pPr marL="342900" indent="-342900">
              <a:buFont typeface="Wingdings" panose="05000000000000000000" pitchFamily="2" charset="2"/>
              <a:buChar char="§"/>
            </a:pPr>
            <a:r>
              <a:rPr lang="en-US" dirty="0">
                <a:solidFill>
                  <a:schemeClr val="bg1">
                    <a:lumMod val="25000"/>
                  </a:schemeClr>
                </a:solidFill>
                <a:latin typeface="Cambria" panose="02040503050406030204" pitchFamily="18" charset="0"/>
                <a:ea typeface="Cambria" panose="02040503050406030204" pitchFamily="18" charset="0"/>
              </a:rPr>
              <a:t>Some trans, genderqueer, gender-fluid, and nonbinary people prefer the pronouns he/him and she/her, and others prefer gender neutral pronouns like the singular they/them or ze/zir.</a:t>
            </a:r>
          </a:p>
          <a:p>
            <a:pPr marL="342900" indent="-342900">
              <a:buFont typeface="Wingdings" panose="05000000000000000000" pitchFamily="2" charset="2"/>
              <a:buChar char="§"/>
            </a:pPr>
            <a:r>
              <a:rPr lang="en-US" dirty="0">
                <a:solidFill>
                  <a:schemeClr val="bg1">
                    <a:lumMod val="25000"/>
                  </a:schemeClr>
                </a:solidFill>
                <a:latin typeface="Cambria" panose="02040503050406030204" pitchFamily="18" charset="0"/>
                <a:ea typeface="Cambria" panose="02040503050406030204" pitchFamily="18" charset="0"/>
              </a:rPr>
              <a:t>Sometimes people change their gender identity as they evolve, or they are </a:t>
            </a:r>
            <a:r>
              <a:rPr lang="en-US" b="1" dirty="0">
                <a:solidFill>
                  <a:schemeClr val="bg1">
                    <a:lumMod val="25000"/>
                  </a:schemeClr>
                </a:solidFill>
                <a:latin typeface="Cambria" panose="02040503050406030204" pitchFamily="18" charset="0"/>
                <a:ea typeface="Cambria" panose="02040503050406030204" pitchFamily="18" charset="0"/>
              </a:rPr>
              <a:t>gender fluid</a:t>
            </a:r>
            <a:r>
              <a:rPr lang="en-US" dirty="0">
                <a:solidFill>
                  <a:schemeClr val="bg1">
                    <a:lumMod val="25000"/>
                  </a:schemeClr>
                </a:solidFill>
                <a:latin typeface="Cambria" panose="02040503050406030204" pitchFamily="18" charset="0"/>
                <a:ea typeface="Cambria" panose="02040503050406030204" pitchFamily="18" charset="0"/>
              </a:rPr>
              <a:t>, without a fixed gender identity.</a:t>
            </a:r>
          </a:p>
          <a:p>
            <a:endParaRPr lang="en-US" dirty="0">
              <a:latin typeface="Cambria" panose="02040503050406030204" pitchFamily="18" charset="0"/>
              <a:ea typeface="Cambria" panose="02040503050406030204" pitchFamily="18" charset="0"/>
            </a:endParaRPr>
          </a:p>
          <a:p>
            <a:pPr marL="342900" indent="-342900">
              <a:buFont typeface="Wingdings" panose="05000000000000000000" pitchFamily="2" charset="2"/>
              <a:buChar char="§"/>
            </a:pPr>
            <a:endParaRPr lang="en-US" dirty="0">
              <a:latin typeface="Cambria" panose="02040503050406030204" pitchFamily="18" charset="0"/>
              <a:ea typeface="Cambria" panose="02040503050406030204" pitchFamily="18" charset="0"/>
            </a:endParaRPr>
          </a:p>
          <a:p>
            <a:pPr marL="342900" indent="-342900">
              <a:buFont typeface="Wingdings" panose="05000000000000000000" pitchFamily="2" charset="2"/>
              <a:buChar char="§"/>
            </a:pPr>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802B8F16-A5C7-41F3-B5DB-1450F0B6401A}"/>
              </a:ext>
            </a:extLst>
          </p:cNvPr>
          <p:cNvSpPr>
            <a:spLocks noGrp="1"/>
          </p:cNvSpPr>
          <p:nvPr>
            <p:ph type="sldNum" sz="quarter" idx="12"/>
          </p:nvPr>
        </p:nvSpPr>
        <p:spPr/>
        <p:txBody>
          <a:bodyPr/>
          <a:lstStyle/>
          <a:p>
            <a:fld id="{8B4A9805-B67D-5D4A-85DC-C8E27BA9210B}" type="slidenum">
              <a:rPr lang="en-US" smtClean="0"/>
              <a:pPr/>
              <a:t>17</a:t>
            </a:fld>
            <a:endParaRPr lang="en-US" dirty="0"/>
          </a:p>
        </p:txBody>
      </p:sp>
    </p:spTree>
    <p:extLst>
      <p:ext uri="{BB962C8B-B14F-4D97-AF65-F5344CB8AC3E}">
        <p14:creationId xmlns:p14="http://schemas.microsoft.com/office/powerpoint/2010/main" val="104342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31E3-E689-824E-A6C9-208BD7728AE3}"/>
              </a:ext>
            </a:extLst>
          </p:cNvPr>
          <p:cNvSpPr>
            <a:spLocks noGrp="1"/>
          </p:cNvSpPr>
          <p:nvPr>
            <p:ph type="title"/>
          </p:nvPr>
        </p:nvSpPr>
        <p:spPr/>
        <p:txBody>
          <a:bodyPr/>
          <a:lstStyle/>
          <a:p>
            <a:r>
              <a:rPr lang="en-US" dirty="0"/>
              <a:t>Danica Roem</a:t>
            </a:r>
          </a:p>
        </p:txBody>
      </p:sp>
      <p:sp>
        <p:nvSpPr>
          <p:cNvPr id="3" name="Text Placeholder 2">
            <a:extLst>
              <a:ext uri="{FF2B5EF4-FFF2-40B4-BE49-F238E27FC236}">
                <a16:creationId xmlns:a16="http://schemas.microsoft.com/office/drawing/2014/main" id="{2468A500-1EDC-1E42-8F7B-7DC5E939E7FD}"/>
              </a:ext>
            </a:extLst>
          </p:cNvPr>
          <p:cNvSpPr>
            <a:spLocks noGrp="1"/>
          </p:cNvSpPr>
          <p:nvPr>
            <p:ph type="body" sz="half" idx="2"/>
          </p:nvPr>
        </p:nvSpPr>
        <p:spPr/>
        <p:txBody>
          <a:bodyPr>
            <a:normAutofit/>
          </a:bodyPr>
          <a:lstStyle/>
          <a:p>
            <a:r>
              <a:rPr lang="en-US" sz="2000" dirty="0"/>
              <a:t>Danica Roem is a singer in a death metal band and the first openly transperson to be elected and serve in a U.S. state legislature.</a:t>
            </a:r>
          </a:p>
        </p:txBody>
      </p:sp>
      <p:pic>
        <p:nvPicPr>
          <p:cNvPr id="3075" name="Picture 3" descr="A woman with a wide smile wearing a bandanna and carrying a political campaign sign with her name,'Danica Roem', emblazoned on it"/>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tretch>
            <a:fillRect/>
          </a:stretch>
        </p:blipFill>
        <p:spPr bwMode="auto">
          <a:xfrm>
            <a:off x="5650691" y="450521"/>
            <a:ext cx="5237193" cy="594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9CECD863-7C35-4E95-9A26-BE0B32B935E5}"/>
              </a:ext>
            </a:extLst>
          </p:cNvPr>
          <p:cNvSpPr>
            <a:spLocks noGrp="1"/>
          </p:cNvSpPr>
          <p:nvPr>
            <p:ph type="sldNum" sz="quarter" idx="12"/>
          </p:nvPr>
        </p:nvSpPr>
        <p:spPr/>
        <p:txBody>
          <a:bodyPr/>
          <a:lstStyle/>
          <a:p>
            <a:fld id="{8B4A9805-B67D-5D4A-85DC-C8E27BA9210B}" type="slidenum">
              <a:rPr lang="en-US" smtClean="0"/>
              <a:pPr/>
              <a:t>18</a:t>
            </a:fld>
            <a:endParaRPr lang="en-US" dirty="0"/>
          </a:p>
        </p:txBody>
      </p:sp>
    </p:spTree>
    <p:extLst>
      <p:ext uri="{BB962C8B-B14F-4D97-AF65-F5344CB8AC3E}">
        <p14:creationId xmlns:p14="http://schemas.microsoft.com/office/powerpoint/2010/main" val="3741582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90 Percent</a:t>
            </a:r>
          </a:p>
        </p:txBody>
      </p:sp>
      <p:sp>
        <p:nvSpPr>
          <p:cNvPr id="6" name="Content Placeholder 5"/>
          <p:cNvSpPr>
            <a:spLocks noGrp="1"/>
          </p:cNvSpPr>
          <p:nvPr>
            <p:ph idx="1"/>
          </p:nvPr>
        </p:nvSpPr>
        <p:spPr>
          <a:xfrm>
            <a:off x="1287378" y="1444766"/>
            <a:ext cx="9316453" cy="4755473"/>
          </a:xfrm>
        </p:spPr>
        <p:txBody>
          <a:bodyPr/>
          <a:lstStyle/>
          <a:p>
            <a:pPr marL="342900" indent="-342900">
              <a:buFont typeface="Wingdings" panose="05000000000000000000" pitchFamily="2" charset="2"/>
              <a:buChar char="§"/>
            </a:pPr>
            <a:r>
              <a:rPr lang="en-US" dirty="0"/>
              <a:t>The term </a:t>
            </a:r>
            <a:r>
              <a:rPr lang="en-US" b="1" dirty="0"/>
              <a:t>cisgender </a:t>
            </a:r>
            <a:r>
              <a:rPr lang="en-US" dirty="0"/>
              <a:t>is increasingly used to refer to male- and female-bodied people who comfortably identify and express themselves as men and women, respectively.</a:t>
            </a:r>
          </a:p>
          <a:p>
            <a:pPr marL="342900" indent="-342900">
              <a:buFont typeface="Wingdings" panose="05000000000000000000" pitchFamily="2" charset="2"/>
              <a:buChar char="§"/>
            </a:pPr>
            <a:r>
              <a:rPr lang="en-US" dirty="0"/>
              <a:t>The idea of oppositeness in males and females helps to police the boundaries of femininity and masculinity by emphasizing the differences.</a:t>
            </a:r>
          </a:p>
          <a:p>
            <a:pPr marL="342900" indent="-342900">
              <a:buFont typeface="Wingdings" panose="05000000000000000000" pitchFamily="2" charset="2"/>
              <a:buChar char="§"/>
            </a:pPr>
            <a:r>
              <a:rPr lang="en-US" dirty="0"/>
              <a:t>Can you share some examples of people “policing” individuals whose behavior violates gender norms?</a:t>
            </a:r>
          </a:p>
        </p:txBody>
      </p:sp>
      <p:sp>
        <p:nvSpPr>
          <p:cNvPr id="2" name="Slide Number Placeholder 1">
            <a:extLst>
              <a:ext uri="{FF2B5EF4-FFF2-40B4-BE49-F238E27FC236}">
                <a16:creationId xmlns:a16="http://schemas.microsoft.com/office/drawing/2014/main" id="{21144E67-2D43-4FD7-A516-A14FDD1EA5C5}"/>
              </a:ext>
            </a:extLst>
          </p:cNvPr>
          <p:cNvSpPr>
            <a:spLocks noGrp="1"/>
          </p:cNvSpPr>
          <p:nvPr>
            <p:ph type="sldNum" sz="quarter" idx="12"/>
          </p:nvPr>
        </p:nvSpPr>
        <p:spPr/>
        <p:txBody>
          <a:bodyPr/>
          <a:lstStyle/>
          <a:p>
            <a:fld id="{8B4A9805-B67D-5D4A-85DC-C8E27BA9210B}" type="slidenum">
              <a:rPr lang="en-US" smtClean="0"/>
              <a:pPr/>
              <a:t>19</a:t>
            </a:fld>
            <a:endParaRPr lang="en-US" dirty="0"/>
          </a:p>
        </p:txBody>
      </p:sp>
    </p:spTree>
    <p:extLst>
      <p:ext uri="{BB962C8B-B14F-4D97-AF65-F5344CB8AC3E}">
        <p14:creationId xmlns:p14="http://schemas.microsoft.com/office/powerpoint/2010/main" val="356122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457200"/>
            <a:ext cx="3932237" cy="1600200"/>
          </a:xfrm>
        </p:spPr>
        <p:txBody>
          <a:bodyPr/>
          <a:lstStyle/>
          <a:p>
            <a:r>
              <a:rPr lang="en-US" dirty="0"/>
              <a:t>Chapter 2 Ideas</a:t>
            </a:r>
          </a:p>
        </p:txBody>
      </p:sp>
      <p:sp>
        <p:nvSpPr>
          <p:cNvPr id="5" name="Text Placeholder 4"/>
          <p:cNvSpPr>
            <a:spLocks noGrp="1"/>
          </p:cNvSpPr>
          <p:nvPr>
            <p:ph type="body" sz="half" idx="2"/>
          </p:nvPr>
        </p:nvSpPr>
        <p:spPr>
          <a:xfrm>
            <a:off x="363682" y="2230654"/>
            <a:ext cx="4665518" cy="2871282"/>
          </a:xfrm>
        </p:spPr>
        <p:style>
          <a:lnRef idx="1">
            <a:schemeClr val="accent3"/>
          </a:lnRef>
          <a:fillRef idx="2">
            <a:schemeClr val="accent3"/>
          </a:fillRef>
          <a:effectRef idx="1">
            <a:schemeClr val="accent3"/>
          </a:effectRef>
          <a:fontRef idx="minor">
            <a:schemeClr val="dk1"/>
          </a:fontRef>
        </p:style>
        <p:txBody>
          <a:bodyPr>
            <a:noAutofit/>
          </a:bodyPr>
          <a:lstStyle/>
          <a:p>
            <a:r>
              <a:rPr lang="en-US" sz="2800" dirty="0"/>
              <a:t>“The ones with eyelashes are girls; boys don’t have eyelashes.”</a:t>
            </a:r>
          </a:p>
          <a:p>
            <a:r>
              <a:rPr lang="en-US" sz="2800" dirty="0"/>
              <a:t>—Four-year-old Erin describes her drawing</a:t>
            </a:r>
          </a:p>
        </p:txBody>
      </p:sp>
      <p:pic>
        <p:nvPicPr>
          <p:cNvPr id="1026" name="Picture 2" descr="The Simpson family from a popular animated cartoon. The father is fat and bald while the mother is thin and has a very large beehive hairstyle. The children all have short spikey hair. All of the female members of the family have eyelashes and an accessory such as a bow in their hair or a necklace."/>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tretch>
            <a:fillRect/>
          </a:stretch>
        </p:blipFill>
        <p:spPr bwMode="auto">
          <a:xfrm>
            <a:off x="6062614" y="154669"/>
            <a:ext cx="4302114" cy="643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382D2ADB-7735-4E20-8510-F4339F5D6766}"/>
              </a:ext>
            </a:extLst>
          </p:cNvPr>
          <p:cNvSpPr>
            <a:spLocks noGrp="1"/>
          </p:cNvSpPr>
          <p:nvPr>
            <p:ph type="sldNum" sz="quarter" idx="12"/>
          </p:nvPr>
        </p:nvSpPr>
        <p:spPr/>
        <p:txBody>
          <a:bodyPr/>
          <a:lstStyle/>
          <a:p>
            <a:fld id="{8B4A9805-B67D-5D4A-85DC-C8E27BA9210B}" type="slidenum">
              <a:rPr lang="en-US" smtClean="0"/>
              <a:pPr/>
              <a:t>2</a:t>
            </a:fld>
            <a:endParaRPr lang="en-US" dirty="0"/>
          </a:p>
        </p:txBody>
      </p:sp>
      <p:sp>
        <p:nvSpPr>
          <p:cNvPr id="7" name="Footer Placeholder 3">
            <a:extLst>
              <a:ext uri="{FF2B5EF4-FFF2-40B4-BE49-F238E27FC236}">
                <a16:creationId xmlns:a16="http://schemas.microsoft.com/office/drawing/2014/main" id="{A964DDD4-714C-C842-8EE7-2EA06E3D1527}"/>
              </a:ext>
            </a:extLst>
          </p:cNvPr>
          <p:cNvSpPr txBox="1">
            <a:spLocks/>
          </p:cNvSpPr>
          <p:nvPr/>
        </p:nvSpPr>
        <p:spPr>
          <a:xfrm>
            <a:off x="363681" y="6161933"/>
            <a:ext cx="4709861" cy="4288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rgbClr val="2E445C"/>
                </a:solidFill>
              </a:rPr>
              <a:t>Copyright © 2019 W. W. Norton &amp; Company</a:t>
            </a:r>
          </a:p>
          <a:p>
            <a:endParaRPr lang="en-US" dirty="0"/>
          </a:p>
        </p:txBody>
      </p:sp>
    </p:spTree>
    <p:extLst>
      <p:ext uri="{BB962C8B-B14F-4D97-AF65-F5344CB8AC3E}">
        <p14:creationId xmlns:p14="http://schemas.microsoft.com/office/powerpoint/2010/main" val="35050097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3F8364-5657-47DB-BF0E-D423B5FBF26A}"/>
              </a:ext>
            </a:extLst>
          </p:cNvPr>
          <p:cNvSpPr>
            <a:spLocks noGrp="1"/>
          </p:cNvSpPr>
          <p:nvPr>
            <p:ph type="title"/>
          </p:nvPr>
        </p:nvSpPr>
        <p:spPr>
          <a:xfrm>
            <a:off x="839788" y="457200"/>
            <a:ext cx="3932237" cy="1451811"/>
          </a:xfrm>
        </p:spPr>
        <p:txBody>
          <a:bodyPr/>
          <a:lstStyle/>
          <a:p>
            <a:r>
              <a:rPr lang="en-US" dirty="0"/>
              <a:t>“Warpaint”</a:t>
            </a:r>
          </a:p>
        </p:txBody>
      </p:sp>
      <p:sp>
        <p:nvSpPr>
          <p:cNvPr id="6" name="Text Placeholder 5">
            <a:extLst>
              <a:ext uri="{FF2B5EF4-FFF2-40B4-BE49-F238E27FC236}">
                <a16:creationId xmlns:a16="http://schemas.microsoft.com/office/drawing/2014/main" id="{0D678463-2B3C-4D91-8506-DFBE43377FA1}"/>
              </a:ext>
            </a:extLst>
          </p:cNvPr>
          <p:cNvSpPr>
            <a:spLocks noGrp="1"/>
          </p:cNvSpPr>
          <p:nvPr>
            <p:ph type="body" sz="half" idx="2"/>
          </p:nvPr>
        </p:nvSpPr>
        <p:spPr/>
        <p:txBody>
          <a:bodyPr/>
          <a:lstStyle/>
          <a:p>
            <a:r>
              <a:rPr lang="en-US" sz="2400" dirty="0"/>
              <a:t>In her “Warpaint” project, artist Coco Layne shows how she transitions from appearing male to appearing female by way of her hairstyle, makeup, and clothes.</a:t>
            </a:r>
          </a:p>
          <a:p>
            <a:endParaRPr lang="en-US" dirty="0"/>
          </a:p>
        </p:txBody>
      </p:sp>
      <p:sp>
        <p:nvSpPr>
          <p:cNvPr id="2" name="Slide Number Placeholder 1">
            <a:extLst>
              <a:ext uri="{FF2B5EF4-FFF2-40B4-BE49-F238E27FC236}">
                <a16:creationId xmlns:a16="http://schemas.microsoft.com/office/drawing/2014/main" id="{39030B9C-1192-485E-966F-C56D5C8B08C4}"/>
              </a:ext>
            </a:extLst>
          </p:cNvPr>
          <p:cNvSpPr>
            <a:spLocks noGrp="1"/>
          </p:cNvSpPr>
          <p:nvPr>
            <p:ph type="sldNum" sz="quarter" idx="12"/>
          </p:nvPr>
        </p:nvSpPr>
        <p:spPr/>
        <p:txBody>
          <a:bodyPr/>
          <a:lstStyle/>
          <a:p>
            <a:fld id="{8B4A9805-B67D-5D4A-85DC-C8E27BA9210B}" type="slidenum">
              <a:rPr lang="en-US" smtClean="0"/>
              <a:pPr/>
              <a:t>20</a:t>
            </a:fld>
            <a:endParaRPr lang="en-US" dirty="0"/>
          </a:p>
        </p:txBody>
      </p:sp>
      <p:pic>
        <p:nvPicPr>
          <p:cNvPr id="10" name="Picture 9" descr="Twenty-five pictures of the same person dressed slightly differently in each picture showing a spectrum going from masculine to feminine.  In the first half of the pictures the woman is wearing a button down shirt and has her hair gelled on her head. In the second half of the pictures she is wearing a dress which is eventually joined by different kinds of jewelry and makeu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721" y="131763"/>
            <a:ext cx="4042304" cy="6473766"/>
          </a:xfrm>
          <a:prstGeom prst="rect">
            <a:avLst/>
          </a:prstGeom>
        </p:spPr>
      </p:pic>
    </p:spTree>
    <p:extLst>
      <p:ext uri="{BB962C8B-B14F-4D97-AF65-F5344CB8AC3E}">
        <p14:creationId xmlns:p14="http://schemas.microsoft.com/office/powerpoint/2010/main" val="19503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90 Percent, Continued</a:t>
            </a:r>
          </a:p>
        </p:txBody>
      </p:sp>
      <p:sp>
        <p:nvSpPr>
          <p:cNvPr id="3" name="Content Placeholder 2"/>
          <p:cNvSpPr>
            <a:spLocks noGrp="1"/>
          </p:cNvSpPr>
          <p:nvPr>
            <p:ph idx="1"/>
          </p:nvPr>
        </p:nvSpPr>
        <p:spPr>
          <a:xfrm>
            <a:off x="838200" y="1456791"/>
            <a:ext cx="9845842" cy="4755473"/>
          </a:xfrm>
        </p:spPr>
        <p:txBody>
          <a:bodyPr>
            <a:normAutofit/>
          </a:bodyPr>
          <a:lstStyle/>
          <a:p>
            <a:pPr marL="457200" indent="-457200">
              <a:buFont typeface="Arial" panose="020B0604020202020204" pitchFamily="34" charset="0"/>
              <a:buChar char="•"/>
            </a:pPr>
            <a:r>
              <a:rPr lang="en-US" sz="2800" dirty="0"/>
              <a:t>Even for physical characteristics in which there is a clear gender difference, there is a lot of overlap in male and female bodies.</a:t>
            </a:r>
          </a:p>
          <a:p>
            <a:pPr marL="457200" indent="-457200">
              <a:buFont typeface="Arial" panose="020B0604020202020204" pitchFamily="34" charset="0"/>
              <a:buChar char="•"/>
            </a:pPr>
            <a:r>
              <a:rPr lang="en-US" sz="2800" dirty="0"/>
              <a:t>Male and female physical traits such as height, hairiness, shape, strength, agility, flexibility, and bone structure overlap more than differ.</a:t>
            </a:r>
          </a:p>
          <a:p>
            <a:pPr marL="457200" indent="-457200">
              <a:buFont typeface="Arial" panose="020B0604020202020204" pitchFamily="34" charset="0"/>
              <a:buChar char="•"/>
            </a:pPr>
            <a:r>
              <a:rPr lang="en-US" sz="2800" dirty="0"/>
              <a:t>Cisgender people believe in the binary so much that they create differences by changing their bodies, style of dress, physical movement, and so on to emphasize their femininity or masculinity.</a:t>
            </a:r>
          </a:p>
          <a:p>
            <a:pPr marL="457200" indent="-457200">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26D4724B-E7A2-41C0-8355-6E3A8DADC434}"/>
              </a:ext>
            </a:extLst>
          </p:cNvPr>
          <p:cNvSpPr>
            <a:spLocks noGrp="1"/>
          </p:cNvSpPr>
          <p:nvPr>
            <p:ph type="sldNum" sz="quarter" idx="12"/>
          </p:nvPr>
        </p:nvSpPr>
        <p:spPr/>
        <p:txBody>
          <a:bodyPr/>
          <a:lstStyle/>
          <a:p>
            <a:fld id="{8B4A9805-B67D-5D4A-85DC-C8E27BA9210B}" type="slidenum">
              <a:rPr lang="en-US" smtClean="0"/>
              <a:pPr/>
              <a:t>21</a:t>
            </a:fld>
            <a:endParaRPr lang="en-US" dirty="0"/>
          </a:p>
        </p:txBody>
      </p:sp>
    </p:spTree>
    <p:extLst>
      <p:ext uri="{BB962C8B-B14F-4D97-AF65-F5344CB8AC3E}">
        <p14:creationId xmlns:p14="http://schemas.microsoft.com/office/powerpoint/2010/main" val="1813945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9218"/>
            <a:ext cx="10515600" cy="623231"/>
          </a:xfrm>
        </p:spPr>
        <p:txBody>
          <a:bodyPr/>
          <a:lstStyle/>
          <a:p>
            <a:r>
              <a:rPr lang="en-US" dirty="0"/>
              <a:t>Ideology Defined</a:t>
            </a:r>
          </a:p>
        </p:txBody>
      </p:sp>
      <p:sp>
        <p:nvSpPr>
          <p:cNvPr id="3" name="Content Placeholder 2"/>
          <p:cNvSpPr>
            <a:spLocks noGrp="1"/>
          </p:cNvSpPr>
          <p:nvPr>
            <p:ph sz="half" idx="1"/>
          </p:nvPr>
        </p:nvSpPr>
        <p:spPr/>
        <p:txBody>
          <a:bodyPr>
            <a:normAutofit/>
          </a:bodyPr>
          <a:lstStyle/>
          <a:p>
            <a:pPr marL="0" indent="0">
              <a:lnSpc>
                <a:spcPct val="150000"/>
              </a:lnSpc>
              <a:buNone/>
            </a:pPr>
            <a:r>
              <a:rPr lang="en-US" b="1" dirty="0"/>
              <a:t>Ideology</a:t>
            </a:r>
          </a:p>
          <a:p>
            <a:pPr>
              <a:lnSpc>
                <a:spcPct val="150000"/>
              </a:lnSpc>
            </a:pPr>
            <a:r>
              <a:rPr lang="en-US" dirty="0"/>
              <a:t>A set of ideas widely shared by members of a society that guides identities, behaviors, and institutions </a:t>
            </a:r>
          </a:p>
        </p:txBody>
      </p:sp>
      <p:sp>
        <p:nvSpPr>
          <p:cNvPr id="4" name="Content Placeholder 3"/>
          <p:cNvSpPr>
            <a:spLocks noGrp="1"/>
          </p:cNvSpPr>
          <p:nvPr>
            <p:ph sz="half" idx="2"/>
          </p:nvPr>
        </p:nvSpPr>
        <p:spPr>
          <a:xfrm>
            <a:off x="6368716" y="1460944"/>
            <a:ext cx="5486400" cy="4758881"/>
          </a:xfrm>
        </p:spPr>
        <p:txBody>
          <a:bodyPr>
            <a:normAutofit/>
          </a:bodyPr>
          <a:lstStyle/>
          <a:p>
            <a:pPr marL="0" indent="0">
              <a:lnSpc>
                <a:spcPct val="150000"/>
              </a:lnSpc>
              <a:buNone/>
            </a:pPr>
            <a:r>
              <a:rPr lang="en-US" b="1" dirty="0"/>
              <a:t>Gender Ideology</a:t>
            </a:r>
          </a:p>
          <a:p>
            <a:pPr>
              <a:lnSpc>
                <a:spcPct val="150000"/>
              </a:lnSpc>
            </a:pPr>
            <a:r>
              <a:rPr lang="en-US" dirty="0"/>
              <a:t>Widely shared beliefs about how men and women are, and should be, and how they do, and should, behave</a:t>
            </a:r>
            <a:endParaRPr lang="en-US" b="1" i="1" dirty="0"/>
          </a:p>
        </p:txBody>
      </p:sp>
      <p:sp>
        <p:nvSpPr>
          <p:cNvPr id="5" name="Slide Number Placeholder 4">
            <a:extLst>
              <a:ext uri="{FF2B5EF4-FFF2-40B4-BE49-F238E27FC236}">
                <a16:creationId xmlns:a16="http://schemas.microsoft.com/office/drawing/2014/main" id="{5932419B-F523-49A7-A88B-D2C3C39EBE96}"/>
              </a:ext>
            </a:extLst>
          </p:cNvPr>
          <p:cNvSpPr>
            <a:spLocks noGrp="1"/>
          </p:cNvSpPr>
          <p:nvPr>
            <p:ph type="sldNum" sz="quarter" idx="12"/>
          </p:nvPr>
        </p:nvSpPr>
        <p:spPr/>
        <p:txBody>
          <a:bodyPr/>
          <a:lstStyle/>
          <a:p>
            <a:fld id="{8B4A9805-B67D-5D4A-85DC-C8E27BA9210B}" type="slidenum">
              <a:rPr lang="en-US" smtClean="0"/>
              <a:pPr/>
              <a:t>22</a:t>
            </a:fld>
            <a:endParaRPr lang="en-US" dirty="0"/>
          </a:p>
        </p:txBody>
      </p:sp>
    </p:spTree>
    <p:extLst>
      <p:ext uri="{BB962C8B-B14F-4D97-AF65-F5344CB8AC3E}">
        <p14:creationId xmlns:p14="http://schemas.microsoft.com/office/powerpoint/2010/main" val="929941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Ideologies</a:t>
            </a:r>
          </a:p>
        </p:txBody>
      </p:sp>
      <p:sp>
        <p:nvSpPr>
          <p:cNvPr id="3" name="Content Placeholder 2"/>
          <p:cNvSpPr>
            <a:spLocks noGrp="1"/>
          </p:cNvSpPr>
          <p:nvPr>
            <p:ph idx="1"/>
          </p:nvPr>
        </p:nvSpPr>
        <p:spPr>
          <a:xfrm>
            <a:off x="838199" y="1456791"/>
            <a:ext cx="9558403" cy="4755473"/>
          </a:xfrm>
        </p:spPr>
        <p:txBody>
          <a:bodyPr>
            <a:normAutofit/>
          </a:bodyPr>
          <a:lstStyle/>
          <a:p>
            <a:pPr marL="342900" indent="-342900">
              <a:buFont typeface="Arial" panose="020B0604020202020204" pitchFamily="34" charset="0"/>
              <a:buChar char="•"/>
            </a:pPr>
            <a:r>
              <a:rPr lang="en-US" sz="2800" dirty="0"/>
              <a:t>The gender binary is just one of many ways of thinking about gender.</a:t>
            </a:r>
          </a:p>
          <a:p>
            <a:pPr marL="342900" indent="-342900">
              <a:buFont typeface="Arial" panose="020B0604020202020204" pitchFamily="34" charset="0"/>
              <a:buChar char="•"/>
            </a:pPr>
            <a:r>
              <a:rPr lang="en-US" sz="2800" dirty="0"/>
              <a:t>Some societies or cultures believe there are more than just two genders, or they see gender as more fluid.</a:t>
            </a:r>
          </a:p>
          <a:p>
            <a:pPr marL="342900" indent="-342900">
              <a:buFont typeface="Arial" panose="020B0604020202020204" pitchFamily="34" charset="0"/>
              <a:buChar char="•"/>
            </a:pPr>
            <a:r>
              <a:rPr lang="en-US" sz="2800" dirty="0"/>
              <a:t>The Navajo have a fifth, gender-fluid category for a person whose gender is constantly changing, a </a:t>
            </a:r>
            <a:r>
              <a:rPr lang="en-US" sz="2800" i="1" dirty="0"/>
              <a:t>nádleehì</a:t>
            </a:r>
            <a:r>
              <a:rPr lang="en-US" sz="2800" dirty="0"/>
              <a:t>.</a:t>
            </a:r>
          </a:p>
        </p:txBody>
      </p:sp>
      <p:sp>
        <p:nvSpPr>
          <p:cNvPr id="4" name="Slide Number Placeholder 3">
            <a:extLst>
              <a:ext uri="{FF2B5EF4-FFF2-40B4-BE49-F238E27FC236}">
                <a16:creationId xmlns:a16="http://schemas.microsoft.com/office/drawing/2014/main" id="{5BB1224C-944F-40FA-B28B-6963AF6F9FBD}"/>
              </a:ext>
            </a:extLst>
          </p:cNvPr>
          <p:cNvSpPr>
            <a:spLocks noGrp="1"/>
          </p:cNvSpPr>
          <p:nvPr>
            <p:ph type="sldNum" sz="quarter" idx="12"/>
          </p:nvPr>
        </p:nvSpPr>
        <p:spPr/>
        <p:txBody>
          <a:bodyPr/>
          <a:lstStyle/>
          <a:p>
            <a:fld id="{8B4A9805-B67D-5D4A-85DC-C8E27BA9210B}" type="slidenum">
              <a:rPr lang="en-US" smtClean="0"/>
              <a:pPr/>
              <a:t>23</a:t>
            </a:fld>
            <a:endParaRPr lang="en-US" dirty="0"/>
          </a:p>
        </p:txBody>
      </p:sp>
    </p:spTree>
    <p:extLst>
      <p:ext uri="{BB962C8B-B14F-4D97-AF65-F5344CB8AC3E}">
        <p14:creationId xmlns:p14="http://schemas.microsoft.com/office/powerpoint/2010/main" val="322651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Sex-Switching</a:t>
            </a:r>
          </a:p>
        </p:txBody>
      </p:sp>
      <p:sp>
        <p:nvSpPr>
          <p:cNvPr id="3" name="Content Placeholder 2"/>
          <p:cNvSpPr>
            <a:spLocks noGrp="1"/>
          </p:cNvSpPr>
          <p:nvPr>
            <p:ph idx="1"/>
          </p:nvPr>
        </p:nvSpPr>
        <p:spPr>
          <a:xfrm>
            <a:off x="942393" y="1456791"/>
            <a:ext cx="5938241" cy="4755473"/>
          </a:xfrm>
        </p:spPr>
        <p:txBody>
          <a:bodyPr>
            <a:normAutofit lnSpcReduction="10000"/>
          </a:bodyPr>
          <a:lstStyle/>
          <a:p>
            <a:pPr marL="342900" indent="-342900">
              <a:buFont typeface="Arial" panose="020B0604020202020204" pitchFamily="34" charset="0"/>
              <a:buChar char="•"/>
            </a:pPr>
            <a:r>
              <a:rPr lang="en-US" dirty="0"/>
              <a:t>In India and Bangladesh, </a:t>
            </a:r>
            <a:r>
              <a:rPr lang="en-US" i="1" dirty="0"/>
              <a:t>hijra</a:t>
            </a:r>
            <a:r>
              <a:rPr lang="en-US" dirty="0"/>
              <a:t> is a third sex that is recognized by both governments and used in official documents.</a:t>
            </a:r>
          </a:p>
          <a:p>
            <a:pPr marL="342900" indent="-342900">
              <a:buFont typeface="Arial" panose="020B0604020202020204" pitchFamily="34" charset="0"/>
              <a:buChar char="•"/>
            </a:pPr>
            <a:r>
              <a:rPr lang="en-US" dirty="0"/>
              <a:t>Each of these cultures conceptualizes and defines the categories they recognize differently along with the role nonbinary people play.</a:t>
            </a:r>
          </a:p>
          <a:p>
            <a:pPr marL="342900" indent="-342900">
              <a:buFont typeface="Arial" panose="020B0604020202020204" pitchFamily="34" charset="0"/>
              <a:buChar char="•"/>
            </a:pPr>
            <a:r>
              <a:rPr lang="en-US" dirty="0"/>
              <a:t>In some places, strict social rules lead to the acceptance of temporary or permanent sex-switching.</a:t>
            </a:r>
          </a:p>
          <a:p>
            <a:pPr marL="342900" indent="-342900">
              <a:buFont typeface="Arial" panose="020B0604020202020204" pitchFamily="34" charset="0"/>
              <a:buChar char="•"/>
            </a:pPr>
            <a:r>
              <a:rPr lang="en-US" dirty="0"/>
              <a:t>Sex-switching occurs when biological girls become social boys.</a:t>
            </a:r>
          </a:p>
        </p:txBody>
      </p:sp>
      <p:sp>
        <p:nvSpPr>
          <p:cNvPr id="4" name="Slide Number Placeholder 3">
            <a:extLst>
              <a:ext uri="{FF2B5EF4-FFF2-40B4-BE49-F238E27FC236}">
                <a16:creationId xmlns:a16="http://schemas.microsoft.com/office/drawing/2014/main" id="{257734B0-669D-4FFB-ACA7-BB4147545539}"/>
              </a:ext>
            </a:extLst>
          </p:cNvPr>
          <p:cNvSpPr>
            <a:spLocks noGrp="1"/>
          </p:cNvSpPr>
          <p:nvPr>
            <p:ph type="sldNum" sz="quarter" idx="12"/>
          </p:nvPr>
        </p:nvSpPr>
        <p:spPr/>
        <p:txBody>
          <a:bodyPr/>
          <a:lstStyle/>
          <a:p>
            <a:fld id="{8B4A9805-B67D-5D4A-85DC-C8E27BA9210B}" type="slidenum">
              <a:rPr lang="en-US" smtClean="0"/>
              <a:pPr/>
              <a:t>24</a:t>
            </a:fld>
            <a:endParaRPr lang="en-US" dirty="0"/>
          </a:p>
        </p:txBody>
      </p:sp>
      <p:pic>
        <p:nvPicPr>
          <p:cNvPr id="5" name="Picture 4" descr="Two feminine men dressed up. The one on the left has long straight hair, a nose ring, hand tassels, and shiny clothing. The one on the right has an immense amount of jewelry and tassels. Both are wearing makeup and lipsti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508" y="2013115"/>
            <a:ext cx="4698818" cy="3398472"/>
          </a:xfrm>
          <a:prstGeom prst="rect">
            <a:avLst/>
          </a:prstGeom>
        </p:spPr>
      </p:pic>
    </p:spTree>
    <p:extLst>
      <p:ext uri="{BB962C8B-B14F-4D97-AF65-F5344CB8AC3E}">
        <p14:creationId xmlns:p14="http://schemas.microsoft.com/office/powerpoint/2010/main" val="3548469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Sex-Switching, Continued</a:t>
            </a:r>
          </a:p>
        </p:txBody>
      </p:sp>
      <p:sp>
        <p:nvSpPr>
          <p:cNvPr id="3" name="Content Placeholder 2"/>
          <p:cNvSpPr>
            <a:spLocks noGrp="1"/>
          </p:cNvSpPr>
          <p:nvPr>
            <p:ph idx="1"/>
          </p:nvPr>
        </p:nvSpPr>
        <p:spPr>
          <a:xfrm>
            <a:off x="927896" y="1429632"/>
            <a:ext cx="5762615" cy="4755473"/>
          </a:xfrm>
        </p:spPr>
        <p:txBody>
          <a:bodyPr>
            <a:normAutofit lnSpcReduction="10000"/>
          </a:bodyPr>
          <a:lstStyle/>
          <a:p>
            <a:pPr marL="342900" indent="-342900">
              <a:buFont typeface="Arial" panose="020B0604020202020204" pitchFamily="34" charset="0"/>
              <a:buChar char="•"/>
            </a:pPr>
            <a:r>
              <a:rPr lang="en-US" dirty="0"/>
              <a:t>In Afghanistan where biological girls (and women) are not allowed to leave their homes without a male family escort sex-switched children are accepted.</a:t>
            </a:r>
          </a:p>
          <a:p>
            <a:pPr marL="342900" indent="-342900">
              <a:buFont typeface="Arial" panose="020B0604020202020204" pitchFamily="34" charset="0"/>
              <a:buChar char="•"/>
            </a:pPr>
            <a:r>
              <a:rPr lang="en-US" dirty="0"/>
              <a:t>This child (called a </a:t>
            </a:r>
            <a:r>
              <a:rPr lang="en-US" i="1" dirty="0"/>
              <a:t>bacha posh</a:t>
            </a:r>
            <a:r>
              <a:rPr lang="en-US" dirty="0"/>
              <a:t>) leaves the home as a male to attend to family business and grocery shopping that the female family members are not allowed to do. </a:t>
            </a:r>
          </a:p>
          <a:p>
            <a:pPr marL="342900" indent="-342900">
              <a:buFont typeface="Arial" panose="020B0604020202020204" pitchFamily="34" charset="0"/>
              <a:buChar char="•"/>
            </a:pPr>
            <a:r>
              <a:rPr lang="en-US" dirty="0"/>
              <a:t>When the child reaches puberty, she becomes a female again and a younger sister may take over the responsibility.</a:t>
            </a:r>
          </a:p>
        </p:txBody>
      </p:sp>
      <p:sp>
        <p:nvSpPr>
          <p:cNvPr id="4" name="Slide Number Placeholder 3">
            <a:extLst>
              <a:ext uri="{FF2B5EF4-FFF2-40B4-BE49-F238E27FC236}">
                <a16:creationId xmlns:a16="http://schemas.microsoft.com/office/drawing/2014/main" id="{FEB13095-CF7A-4E71-A6F4-CF2E881A5344}"/>
              </a:ext>
            </a:extLst>
          </p:cNvPr>
          <p:cNvSpPr>
            <a:spLocks noGrp="1"/>
          </p:cNvSpPr>
          <p:nvPr>
            <p:ph type="sldNum" sz="quarter" idx="12"/>
          </p:nvPr>
        </p:nvSpPr>
        <p:spPr/>
        <p:txBody>
          <a:bodyPr/>
          <a:lstStyle/>
          <a:p>
            <a:fld id="{8B4A9805-B67D-5D4A-85DC-C8E27BA9210B}" type="slidenum">
              <a:rPr lang="en-US" smtClean="0"/>
              <a:pPr/>
              <a:t>25</a:t>
            </a:fld>
            <a:endParaRPr lang="en-US" dirty="0"/>
          </a:p>
        </p:txBody>
      </p:sp>
      <p:pic>
        <p:nvPicPr>
          <p:cNvPr id="6" name="Picture 5" descr="Three girls posing against a wall. There are two girls sitting down who have long hair and are wearing feminine clothing. The girl next to them is standing and has on men's clothing and very short 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117" y="1932914"/>
            <a:ext cx="4911362" cy="3462950"/>
          </a:xfrm>
          <a:prstGeom prst="rect">
            <a:avLst/>
          </a:prstGeom>
        </p:spPr>
      </p:pic>
    </p:spTree>
    <p:extLst>
      <p:ext uri="{BB962C8B-B14F-4D97-AF65-F5344CB8AC3E}">
        <p14:creationId xmlns:p14="http://schemas.microsoft.com/office/powerpoint/2010/main" val="3945618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Differing Definitions of Gender</a:t>
            </a:r>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a:solidFill>
                  <a:schemeClr val="bg1">
                    <a:lumMod val="25000"/>
                  </a:schemeClr>
                </a:solidFill>
              </a:rPr>
              <a:t>Genitals don’t always determine one’s gender.</a:t>
            </a:r>
          </a:p>
          <a:p>
            <a:pPr marL="342900" indent="-342900">
              <a:buFont typeface="Wingdings" panose="05000000000000000000" pitchFamily="2" charset="2"/>
              <a:buChar char="§"/>
            </a:pPr>
            <a:r>
              <a:rPr lang="en-US" dirty="0">
                <a:solidFill>
                  <a:schemeClr val="bg1">
                    <a:lumMod val="25000"/>
                  </a:schemeClr>
                </a:solidFill>
              </a:rPr>
              <a:t>Our sexed bodies are real, but gender ideologies can vary, leading us to interpret our bodies, and our feelings about them, differently according to the social context.</a:t>
            </a:r>
          </a:p>
          <a:p>
            <a:pPr marL="342900" indent="-342900">
              <a:buFont typeface="Wingdings" panose="05000000000000000000" pitchFamily="2" charset="2"/>
              <a:buChar char="§"/>
            </a:pPr>
            <a:r>
              <a:rPr lang="en-US" dirty="0">
                <a:solidFill>
                  <a:schemeClr val="bg1">
                    <a:lumMod val="25000"/>
                  </a:schemeClr>
                </a:solidFill>
              </a:rPr>
              <a:t>The Western tendency to impose this binary on our bodies also applies to almost everything else.</a:t>
            </a:r>
          </a:p>
        </p:txBody>
      </p:sp>
      <p:sp>
        <p:nvSpPr>
          <p:cNvPr id="4" name="Slide Number Placeholder 3">
            <a:extLst>
              <a:ext uri="{FF2B5EF4-FFF2-40B4-BE49-F238E27FC236}">
                <a16:creationId xmlns:a16="http://schemas.microsoft.com/office/drawing/2014/main" id="{8A58129B-C63E-4146-9377-DC5E19BCF596}"/>
              </a:ext>
            </a:extLst>
          </p:cNvPr>
          <p:cNvSpPr>
            <a:spLocks noGrp="1"/>
          </p:cNvSpPr>
          <p:nvPr>
            <p:ph type="sldNum" sz="quarter" idx="12"/>
          </p:nvPr>
        </p:nvSpPr>
        <p:spPr/>
        <p:txBody>
          <a:bodyPr/>
          <a:lstStyle/>
          <a:p>
            <a:fld id="{8B4A9805-B67D-5D4A-85DC-C8E27BA9210B}" type="slidenum">
              <a:rPr lang="en-US" smtClean="0"/>
              <a:pPr/>
              <a:t>26</a:t>
            </a:fld>
            <a:endParaRPr lang="en-US" dirty="0"/>
          </a:p>
        </p:txBody>
      </p:sp>
    </p:spTree>
    <p:extLst>
      <p:ext uri="{BB962C8B-B14F-4D97-AF65-F5344CB8AC3E}">
        <p14:creationId xmlns:p14="http://schemas.microsoft.com/office/powerpoint/2010/main" val="1567133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Binary and Everything Else</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Gender is a social construction, rather than natural, as we may assume.</a:t>
            </a:r>
          </a:p>
          <a:p>
            <a:pPr marL="342900" indent="-342900">
              <a:buFont typeface="Arial" panose="020B0604020202020204" pitchFamily="34" charset="0"/>
              <a:buChar char="•"/>
            </a:pPr>
            <a:r>
              <a:rPr lang="en-US" dirty="0"/>
              <a:t>Just as we apply rules to ourselves and others in support of the gender binary, we also apply gender labels to objects, activities, and even ideas.</a:t>
            </a:r>
          </a:p>
          <a:p>
            <a:pPr marL="342900" indent="-342900">
              <a:buFont typeface="Arial" panose="020B0604020202020204" pitchFamily="34" charset="0"/>
              <a:buChar char="•"/>
            </a:pPr>
            <a:r>
              <a:rPr lang="en-US" dirty="0"/>
              <a:t>Sociologists use “gender”</a:t>
            </a:r>
            <a:r>
              <a:rPr lang="en-US" i="1" dirty="0"/>
              <a:t> </a:t>
            </a:r>
            <a:r>
              <a:rPr lang="en-US" dirty="0"/>
              <a:t>as a verb when talking about the process</a:t>
            </a:r>
            <a:r>
              <a:rPr lang="en-US" i="1" dirty="0"/>
              <a:t> </a:t>
            </a:r>
            <a:r>
              <a:rPr lang="en-US" dirty="0"/>
              <a:t>by which something becomes coded as masculine or feminine. </a:t>
            </a:r>
          </a:p>
          <a:p>
            <a:pPr marL="342900" indent="-342900">
              <a:buFont typeface="Arial" panose="020B0604020202020204" pitchFamily="34" charset="0"/>
              <a:buChar char="•"/>
            </a:pPr>
            <a:r>
              <a:rPr lang="en-US" dirty="0"/>
              <a:t>We sometimes say something is “gendered "or that we “gender.”</a:t>
            </a:r>
          </a:p>
        </p:txBody>
      </p:sp>
      <p:sp>
        <p:nvSpPr>
          <p:cNvPr id="4" name="Slide Number Placeholder 3">
            <a:extLst>
              <a:ext uri="{FF2B5EF4-FFF2-40B4-BE49-F238E27FC236}">
                <a16:creationId xmlns:a16="http://schemas.microsoft.com/office/drawing/2014/main" id="{31A76B76-9C2F-43F1-997B-A7CDB6518DA1}"/>
              </a:ext>
            </a:extLst>
          </p:cNvPr>
          <p:cNvSpPr>
            <a:spLocks noGrp="1"/>
          </p:cNvSpPr>
          <p:nvPr>
            <p:ph type="sldNum" sz="quarter" idx="12"/>
          </p:nvPr>
        </p:nvSpPr>
        <p:spPr/>
        <p:txBody>
          <a:bodyPr/>
          <a:lstStyle/>
          <a:p>
            <a:fld id="{8B4A9805-B67D-5D4A-85DC-C8E27BA9210B}" type="slidenum">
              <a:rPr lang="en-US" smtClean="0"/>
              <a:pPr/>
              <a:t>27</a:t>
            </a:fld>
            <a:endParaRPr lang="en-US" dirty="0"/>
          </a:p>
        </p:txBody>
      </p:sp>
    </p:spTree>
    <p:extLst>
      <p:ext uri="{BB962C8B-B14F-4D97-AF65-F5344CB8AC3E}">
        <p14:creationId xmlns:p14="http://schemas.microsoft.com/office/powerpoint/2010/main" val="1696042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Gendering</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800" dirty="0">
                <a:solidFill>
                  <a:schemeClr val="bg1">
                    <a:lumMod val="25000"/>
                  </a:schemeClr>
                </a:solidFill>
              </a:rPr>
              <a:t>In associating things with a gender, we lump together as masculine or feminine collections of things that are not necessarily connected.</a:t>
            </a:r>
          </a:p>
          <a:p>
            <a:pPr marL="342900" indent="-342900">
              <a:buFont typeface="Arial" panose="020B0604020202020204" pitchFamily="34" charset="0"/>
              <a:buChar char="•"/>
            </a:pPr>
            <a:r>
              <a:rPr lang="en-US" sz="2800" dirty="0">
                <a:solidFill>
                  <a:schemeClr val="bg1">
                    <a:lumMod val="25000"/>
                  </a:schemeClr>
                </a:solidFill>
              </a:rPr>
              <a:t>The gender binary also causes us to falsely </a:t>
            </a:r>
            <a:r>
              <a:rPr lang="en-US" sz="2800" i="1" dirty="0">
                <a:solidFill>
                  <a:schemeClr val="bg1">
                    <a:lumMod val="25000"/>
                  </a:schemeClr>
                </a:solidFill>
              </a:rPr>
              <a:t>dis</a:t>
            </a:r>
            <a:r>
              <a:rPr lang="en-US" sz="2800" dirty="0">
                <a:solidFill>
                  <a:schemeClr val="bg1">
                    <a:lumMod val="25000"/>
                  </a:schemeClr>
                </a:solidFill>
              </a:rPr>
              <a:t>connect masculine ideas from feminine ones, making it harder to form connections between them.</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2F1E1AB-27AE-43A7-A240-500A355EAA04}"/>
              </a:ext>
            </a:extLst>
          </p:cNvPr>
          <p:cNvSpPr>
            <a:spLocks noGrp="1"/>
          </p:cNvSpPr>
          <p:nvPr>
            <p:ph type="sldNum" sz="quarter" idx="12"/>
          </p:nvPr>
        </p:nvSpPr>
        <p:spPr/>
        <p:txBody>
          <a:bodyPr/>
          <a:lstStyle/>
          <a:p>
            <a:fld id="{8B4A9805-B67D-5D4A-85DC-C8E27BA9210B}" type="slidenum">
              <a:rPr lang="en-US" smtClean="0"/>
              <a:pPr/>
              <a:t>28</a:t>
            </a:fld>
            <a:endParaRPr lang="en-US" dirty="0"/>
          </a:p>
        </p:txBody>
      </p:sp>
    </p:spTree>
    <p:extLst>
      <p:ext uri="{BB962C8B-B14F-4D97-AF65-F5344CB8AC3E}">
        <p14:creationId xmlns:p14="http://schemas.microsoft.com/office/powerpoint/2010/main" val="3494751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Binary Glasses</a:t>
            </a:r>
          </a:p>
        </p:txBody>
      </p:sp>
      <p:sp>
        <p:nvSpPr>
          <p:cNvPr id="3" name="Text Placeholder 2"/>
          <p:cNvSpPr>
            <a:spLocks noGrp="1"/>
          </p:cNvSpPr>
          <p:nvPr>
            <p:ph idx="1"/>
          </p:nvPr>
        </p:nvSpPr>
        <p:spPr>
          <a:xfrm>
            <a:off x="838199" y="1456791"/>
            <a:ext cx="9671137" cy="4755473"/>
          </a:xfrm>
        </p:spPr>
        <p:txBody>
          <a:bodyPr>
            <a:normAutofit/>
          </a:bodyPr>
          <a:lstStyle/>
          <a:p>
            <a:pPr marL="342900" indent="-342900">
              <a:buFont typeface="Wingdings" panose="05000000000000000000" pitchFamily="2" charset="2"/>
              <a:buChar char="§"/>
            </a:pPr>
            <a:r>
              <a:rPr lang="en-US" sz="2800" dirty="0">
                <a:latin typeface="Cambria" panose="02040503050406030204" pitchFamily="18" charset="0"/>
                <a:ea typeface="Cambria" panose="02040503050406030204" pitchFamily="18" charset="0"/>
              </a:rPr>
              <a:t>Our gender binary glasses help us see the world the way most other people around us do, but they also help preserve the binary itself. </a:t>
            </a:r>
          </a:p>
          <a:p>
            <a:pPr marL="342900" indent="-342900">
              <a:buFont typeface="Wingdings" panose="05000000000000000000" pitchFamily="2" charset="2"/>
              <a:buChar char="§"/>
            </a:pPr>
            <a:r>
              <a:rPr lang="en-US" sz="2800" dirty="0">
                <a:latin typeface="Cambria" panose="02040503050406030204" pitchFamily="18" charset="0"/>
                <a:ea typeface="Cambria" panose="02040503050406030204" pitchFamily="18" charset="0"/>
              </a:rPr>
              <a:t>We actively </a:t>
            </a:r>
            <a:r>
              <a:rPr lang="en-US" sz="2800" i="1" dirty="0">
                <a:latin typeface="Cambria" panose="02040503050406030204" pitchFamily="18" charset="0"/>
                <a:ea typeface="Cambria" panose="02040503050406030204" pitchFamily="18" charset="0"/>
              </a:rPr>
              <a:t>use </a:t>
            </a:r>
            <a:r>
              <a:rPr lang="en-US" sz="2800" dirty="0">
                <a:latin typeface="Cambria" panose="02040503050406030204" pitchFamily="18" charset="0"/>
                <a:ea typeface="Cambria" panose="02040503050406030204" pitchFamily="18" charset="0"/>
              </a:rPr>
              <a:t>our glasses, other words, to gender the world around us.</a:t>
            </a:r>
          </a:p>
          <a:p>
            <a:pPr marL="342900" indent="-342900">
              <a:buFont typeface="Wingdings" panose="05000000000000000000" pitchFamily="2" charset="2"/>
              <a:buChar char="§"/>
            </a:pPr>
            <a:r>
              <a:rPr lang="en-US" sz="2800" dirty="0">
                <a:latin typeface="Cambria" panose="02040503050406030204" pitchFamily="18" charset="0"/>
                <a:ea typeface="Cambria" panose="02040503050406030204" pitchFamily="18" charset="0"/>
              </a:rPr>
              <a:t>Socially trained brains help us get along with others whose brains are similarly trained. </a:t>
            </a:r>
          </a:p>
          <a:p>
            <a:pPr marL="342900" indent="-342900">
              <a:buFont typeface="Wingdings" panose="05000000000000000000" pitchFamily="2" charset="2"/>
              <a:buChar char="§"/>
            </a:pPr>
            <a:r>
              <a:rPr lang="en-US" sz="2800" dirty="0">
                <a:latin typeface="Cambria" panose="02040503050406030204" pitchFamily="18" charset="0"/>
                <a:ea typeface="Cambria" panose="02040503050406030204" pitchFamily="18" charset="0"/>
              </a:rPr>
              <a:t>Thus, our gender binary glasses give us </a:t>
            </a:r>
            <a:r>
              <a:rPr lang="en-US" sz="2800" b="1" dirty="0">
                <a:latin typeface="Cambria" panose="02040503050406030204" pitchFamily="18" charset="0"/>
                <a:ea typeface="Cambria" panose="02040503050406030204" pitchFamily="18" charset="0"/>
              </a:rPr>
              <a:t>cultural competence</a:t>
            </a:r>
            <a:r>
              <a:rPr lang="en-US" sz="2800" dirty="0">
                <a:latin typeface="Cambria" panose="02040503050406030204" pitchFamily="18" charset="0"/>
                <a:ea typeface="Cambria" panose="02040503050406030204" pitchFamily="18" charset="0"/>
              </a:rPr>
              <a:t>, which is a familiarity and facility with how the members of our society typically think and behave.</a:t>
            </a:r>
          </a:p>
        </p:txBody>
      </p:sp>
      <p:sp>
        <p:nvSpPr>
          <p:cNvPr id="4" name="Slide Number Placeholder 3">
            <a:extLst>
              <a:ext uri="{FF2B5EF4-FFF2-40B4-BE49-F238E27FC236}">
                <a16:creationId xmlns:a16="http://schemas.microsoft.com/office/drawing/2014/main" id="{32946FF1-0656-4725-9023-9A0185BC2DA4}"/>
              </a:ext>
            </a:extLst>
          </p:cNvPr>
          <p:cNvSpPr>
            <a:spLocks noGrp="1"/>
          </p:cNvSpPr>
          <p:nvPr>
            <p:ph type="sldNum" sz="quarter" idx="12"/>
          </p:nvPr>
        </p:nvSpPr>
        <p:spPr/>
        <p:txBody>
          <a:bodyPr/>
          <a:lstStyle/>
          <a:p>
            <a:fld id="{8B4A9805-B67D-5D4A-85DC-C8E27BA9210B}" type="slidenum">
              <a:rPr lang="en-US" smtClean="0"/>
              <a:pPr/>
              <a:t>29</a:t>
            </a:fld>
            <a:endParaRPr lang="en-US" dirty="0"/>
          </a:p>
        </p:txBody>
      </p:sp>
    </p:spTree>
    <p:extLst>
      <p:ext uri="{BB962C8B-B14F-4D97-AF65-F5344CB8AC3E}">
        <p14:creationId xmlns:p14="http://schemas.microsoft.com/office/powerpoint/2010/main" val="128658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2 Outline</a:t>
            </a:r>
          </a:p>
        </p:txBody>
      </p:sp>
      <p:sp>
        <p:nvSpPr>
          <p:cNvPr id="3" name="Content Placeholder 2"/>
          <p:cNvSpPr>
            <a:spLocks noGrp="1"/>
          </p:cNvSpPr>
          <p:nvPr>
            <p:ph idx="1"/>
          </p:nvPr>
        </p:nvSpPr>
        <p:spPr/>
        <p:txBody>
          <a:bodyPr>
            <a:normAutofit/>
          </a:bodyPr>
          <a:lstStyle/>
          <a:p>
            <a:pPr marL="342900" indent="-342900">
              <a:lnSpc>
                <a:spcPct val="200000"/>
              </a:lnSpc>
              <a:buFont typeface="Arial" charset="0"/>
              <a:buChar char="•"/>
            </a:pPr>
            <a:r>
              <a:rPr lang="en-US" sz="2800" dirty="0"/>
              <a:t>The Binary and Our Bodies</a:t>
            </a:r>
          </a:p>
          <a:p>
            <a:pPr marL="342900" indent="-342900">
              <a:lnSpc>
                <a:spcPct val="200000"/>
              </a:lnSpc>
              <a:buFont typeface="Arial" charset="0"/>
              <a:buChar char="•"/>
            </a:pPr>
            <a:r>
              <a:rPr lang="en-US" sz="2800" dirty="0"/>
              <a:t>Gender Ideologies</a:t>
            </a:r>
          </a:p>
          <a:p>
            <a:pPr marL="342900" indent="-342900">
              <a:lnSpc>
                <a:spcPct val="200000"/>
              </a:lnSpc>
              <a:buFont typeface="Arial" charset="0"/>
              <a:buChar char="•"/>
            </a:pPr>
            <a:r>
              <a:rPr lang="en-US" sz="2800" dirty="0"/>
              <a:t>The Binary and Everything Else</a:t>
            </a:r>
          </a:p>
        </p:txBody>
      </p:sp>
      <p:sp>
        <p:nvSpPr>
          <p:cNvPr id="4" name="Slide Number Placeholder 3">
            <a:extLst>
              <a:ext uri="{FF2B5EF4-FFF2-40B4-BE49-F238E27FC236}">
                <a16:creationId xmlns:a16="http://schemas.microsoft.com/office/drawing/2014/main" id="{79714BA8-6A83-4BDD-8F46-BF9DE695D563}"/>
              </a:ext>
            </a:extLst>
          </p:cNvPr>
          <p:cNvSpPr>
            <a:spLocks noGrp="1"/>
          </p:cNvSpPr>
          <p:nvPr>
            <p:ph type="sldNum" sz="quarter" idx="12"/>
          </p:nvPr>
        </p:nvSpPr>
        <p:spPr/>
        <p:txBody>
          <a:bodyPr/>
          <a:lstStyle/>
          <a:p>
            <a:fld id="{8B4A9805-B67D-5D4A-85DC-C8E27BA9210B}" type="slidenum">
              <a:rPr lang="en-US" smtClean="0"/>
              <a:pPr/>
              <a:t>3</a:t>
            </a:fld>
            <a:endParaRPr lang="en-US" dirty="0"/>
          </a:p>
        </p:txBody>
      </p:sp>
    </p:spTree>
    <p:extLst>
      <p:ext uri="{BB962C8B-B14F-4D97-AF65-F5344CB8AC3E}">
        <p14:creationId xmlns:p14="http://schemas.microsoft.com/office/powerpoint/2010/main" val="1348453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Gendering Examples</a:t>
            </a:r>
          </a:p>
        </p:txBody>
      </p:sp>
      <p:sp>
        <p:nvSpPr>
          <p:cNvPr id="6" name="Content Placeholder 5"/>
          <p:cNvSpPr>
            <a:spLocks noGrp="1"/>
          </p:cNvSpPr>
          <p:nvPr>
            <p:ph idx="1"/>
          </p:nvPr>
        </p:nvSpPr>
        <p:spPr>
          <a:xfrm>
            <a:off x="838199" y="1456791"/>
            <a:ext cx="9035143" cy="4755473"/>
          </a:xfrm>
        </p:spPr>
        <p:txBody>
          <a:bodyPr/>
          <a:lstStyle/>
          <a:p>
            <a:pPr marL="342900" indent="-342900">
              <a:buFont typeface="Wingdings" panose="05000000000000000000" pitchFamily="2" charset="2"/>
              <a:buChar char="§"/>
            </a:pPr>
            <a:r>
              <a:rPr lang="en-US" b="1" dirty="0"/>
              <a:t>Associative memory </a:t>
            </a:r>
            <a:r>
              <a:rPr lang="en-US" dirty="0"/>
              <a:t>is the way cells in our brains process and transmit information to make literal connections so that some ideas are associated with other ideas in our minds. </a:t>
            </a:r>
          </a:p>
          <a:p>
            <a:pPr marL="342900" indent="-342900">
              <a:buFont typeface="Wingdings" panose="05000000000000000000" pitchFamily="2" charset="2"/>
              <a:buChar char="§"/>
            </a:pPr>
            <a:r>
              <a:rPr lang="en-US" dirty="0"/>
              <a:t>Examples of associative memory operating within the gender binary:</a:t>
            </a:r>
          </a:p>
          <a:p>
            <a:pPr lvl="1"/>
            <a:r>
              <a:rPr lang="en-US" dirty="0"/>
              <a:t>Cats (feminized) versus dogs (masculinized)</a:t>
            </a:r>
          </a:p>
          <a:p>
            <a:pPr lvl="1"/>
            <a:r>
              <a:rPr lang="en-US" dirty="0"/>
              <a:t>Housework (feminized) versus yardwork (masculinized)</a:t>
            </a:r>
          </a:p>
          <a:p>
            <a:pPr lvl="1"/>
            <a:r>
              <a:rPr lang="en-US" dirty="0"/>
              <a:t>A perception of men as rational and women as emotional</a:t>
            </a:r>
          </a:p>
          <a:p>
            <a:pPr lvl="1"/>
            <a:r>
              <a:rPr lang="en-US" dirty="0"/>
              <a:t>Women as caregivers and men as breadwinners</a:t>
            </a:r>
          </a:p>
        </p:txBody>
      </p:sp>
      <p:sp>
        <p:nvSpPr>
          <p:cNvPr id="2" name="Slide Number Placeholder 1">
            <a:extLst>
              <a:ext uri="{FF2B5EF4-FFF2-40B4-BE49-F238E27FC236}">
                <a16:creationId xmlns:a16="http://schemas.microsoft.com/office/drawing/2014/main" id="{4A47D259-A71F-45CB-A774-B937795E4543}"/>
              </a:ext>
            </a:extLst>
          </p:cNvPr>
          <p:cNvSpPr>
            <a:spLocks noGrp="1"/>
          </p:cNvSpPr>
          <p:nvPr>
            <p:ph type="sldNum" sz="quarter" idx="12"/>
          </p:nvPr>
        </p:nvSpPr>
        <p:spPr/>
        <p:txBody>
          <a:bodyPr/>
          <a:lstStyle/>
          <a:p>
            <a:fld id="{8B4A9805-B67D-5D4A-85DC-C8E27BA9210B}" type="slidenum">
              <a:rPr lang="en-US" smtClean="0"/>
              <a:pPr/>
              <a:t>30</a:t>
            </a:fld>
            <a:endParaRPr lang="en-US" dirty="0"/>
          </a:p>
        </p:txBody>
      </p:sp>
    </p:spTree>
    <p:extLst>
      <p:ext uri="{BB962C8B-B14F-4D97-AF65-F5344CB8AC3E}">
        <p14:creationId xmlns:p14="http://schemas.microsoft.com/office/powerpoint/2010/main" val="239619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Stereotypes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Another term for embedded associations is </a:t>
            </a:r>
            <a:r>
              <a:rPr lang="en-US" b="1" dirty="0"/>
              <a:t>stereotypes;</a:t>
            </a:r>
            <a:r>
              <a:rPr lang="en-US" dirty="0"/>
              <a:t> these are fixed, oversimplified, and distorted ideas about categories of people.</a:t>
            </a:r>
          </a:p>
          <a:p>
            <a:pPr marL="342900" indent="-342900">
              <a:buFont typeface="Arial" panose="020B0604020202020204" pitchFamily="34" charset="0"/>
              <a:buChar char="•"/>
            </a:pPr>
            <a:r>
              <a:rPr lang="en-US" dirty="0"/>
              <a:t>Since labeling and categorizing things are a huge part of our socialization, stereotyping is as well, even when we resist stereotypes. </a:t>
            </a:r>
          </a:p>
          <a:p>
            <a:pPr marL="342900" indent="-342900">
              <a:buFont typeface="Arial" panose="020B0604020202020204" pitchFamily="34" charset="0"/>
              <a:buChar char="•"/>
            </a:pPr>
            <a:r>
              <a:rPr lang="en-US" dirty="0"/>
              <a:t>Our gender binary glasses allow us to view the world the way the people around us do, but they also can distort our vision.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6E21290-E447-4676-8846-0E8415B97333}"/>
              </a:ext>
            </a:extLst>
          </p:cNvPr>
          <p:cNvSpPr>
            <a:spLocks noGrp="1"/>
          </p:cNvSpPr>
          <p:nvPr>
            <p:ph type="sldNum" sz="quarter" idx="12"/>
          </p:nvPr>
        </p:nvSpPr>
        <p:spPr/>
        <p:txBody>
          <a:bodyPr/>
          <a:lstStyle/>
          <a:p>
            <a:fld id="{8B4A9805-B67D-5D4A-85DC-C8E27BA9210B}" type="slidenum">
              <a:rPr lang="en-US" smtClean="0"/>
              <a:pPr/>
              <a:t>31</a:t>
            </a:fld>
            <a:endParaRPr lang="en-US" dirty="0"/>
          </a:p>
        </p:txBody>
      </p:sp>
    </p:spTree>
    <p:extLst>
      <p:ext uri="{BB962C8B-B14F-4D97-AF65-F5344CB8AC3E}">
        <p14:creationId xmlns:p14="http://schemas.microsoft.com/office/powerpoint/2010/main" val="719089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pPr>
              <a:buFont typeface="Wingdings" panose="05000000000000000000" pitchFamily="2" charset="2"/>
              <a:buChar char="ü"/>
            </a:pPr>
            <a:r>
              <a:rPr lang="en-US" dirty="0"/>
              <a:t>Gender stereotypes fail to describe most of the people we know, including ourselves.</a:t>
            </a:r>
          </a:p>
          <a:p>
            <a:pPr>
              <a:buFont typeface="Wingdings" panose="05000000000000000000" pitchFamily="2" charset="2"/>
              <a:buChar char="ü"/>
            </a:pPr>
            <a:r>
              <a:rPr lang="en-US" dirty="0"/>
              <a:t>Our gender binary glasses constrain our worldview. </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056769" y="1584396"/>
            <a:ext cx="5314384" cy="152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15C5D33A-0460-4587-B850-C9A0E1DD8301}"/>
              </a:ext>
            </a:extLst>
          </p:cNvPr>
          <p:cNvSpPr>
            <a:spLocks noGrp="1"/>
          </p:cNvSpPr>
          <p:nvPr>
            <p:ph type="sldNum" sz="quarter" idx="12"/>
          </p:nvPr>
        </p:nvSpPr>
        <p:spPr/>
        <p:txBody>
          <a:bodyPr/>
          <a:lstStyle/>
          <a:p>
            <a:fld id="{8B4A9805-B67D-5D4A-85DC-C8E27BA9210B}" type="slidenum">
              <a:rPr lang="en-US" smtClean="0"/>
              <a:pPr/>
              <a:t>32</a:t>
            </a:fld>
            <a:endParaRPr lang="en-US" dirty="0"/>
          </a:p>
        </p:txBody>
      </p:sp>
    </p:spTree>
    <p:extLst>
      <p:ext uri="{BB962C8B-B14F-4D97-AF65-F5344CB8AC3E}">
        <p14:creationId xmlns:p14="http://schemas.microsoft.com/office/powerpoint/2010/main" val="676339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 1</a:t>
            </a:r>
          </a:p>
        </p:txBody>
      </p:sp>
      <p:sp>
        <p:nvSpPr>
          <p:cNvPr id="3" name="Content Placeholder 2"/>
          <p:cNvSpPr>
            <a:spLocks noGrp="1"/>
          </p:cNvSpPr>
          <p:nvPr>
            <p:ph idx="1"/>
          </p:nvPr>
        </p:nvSpPr>
        <p:spPr/>
        <p:txBody>
          <a:bodyPr>
            <a:normAutofit/>
          </a:bodyPr>
          <a:lstStyle/>
          <a:p>
            <a:r>
              <a:rPr lang="en-US" dirty="0">
                <a:latin typeface="Cambria" panose="02040503050406030204" pitchFamily="18" charset="0"/>
                <a:ea typeface="Cambria" panose="02040503050406030204" pitchFamily="18" charset="0"/>
              </a:rPr>
              <a:t>Stereotypes are so powerful that they are a source of</a:t>
            </a:r>
          </a:p>
          <a:p>
            <a:pPr marL="914400" lvl="1" indent="-457200">
              <a:lnSpc>
                <a:spcPct val="150000"/>
              </a:lnSpc>
              <a:buFont typeface="+mj-lt"/>
              <a:buAutoNum type="alphaUcPeriod"/>
            </a:pPr>
            <a:r>
              <a:rPr lang="en-US" dirty="0">
                <a:latin typeface="Cambria" panose="02040503050406030204" pitchFamily="18" charset="0"/>
                <a:ea typeface="Cambria" panose="02040503050406030204" pitchFamily="18" charset="0"/>
              </a:rPr>
              <a:t>elimination of the gender binary.</a:t>
            </a:r>
          </a:p>
          <a:p>
            <a:pPr marL="914400" lvl="1" indent="-457200">
              <a:lnSpc>
                <a:spcPct val="150000"/>
              </a:lnSpc>
              <a:buFont typeface="+mj-lt"/>
              <a:buAutoNum type="alphaUcPeriod"/>
            </a:pPr>
            <a:r>
              <a:rPr lang="en-US" dirty="0">
                <a:latin typeface="Cambria" panose="02040503050406030204" pitchFamily="18" charset="0"/>
                <a:ea typeface="Cambria" panose="02040503050406030204" pitchFamily="18" charset="0"/>
              </a:rPr>
              <a:t>false memories.</a:t>
            </a:r>
          </a:p>
          <a:p>
            <a:pPr marL="914400" lvl="1" indent="-457200">
              <a:lnSpc>
                <a:spcPct val="150000"/>
              </a:lnSpc>
              <a:buFont typeface="+mj-lt"/>
              <a:buAutoNum type="alphaUcPeriod"/>
            </a:pPr>
            <a:r>
              <a:rPr lang="en-US" dirty="0">
                <a:latin typeface="Cambria" panose="02040503050406030204" pitchFamily="18" charset="0"/>
                <a:ea typeface="Cambria" panose="02040503050406030204" pitchFamily="18" charset="0"/>
              </a:rPr>
              <a:t>social construction.</a:t>
            </a:r>
          </a:p>
          <a:p>
            <a:pPr marL="914400" lvl="1" indent="-457200">
              <a:lnSpc>
                <a:spcPct val="150000"/>
              </a:lnSpc>
              <a:buFont typeface="+mj-lt"/>
              <a:buAutoNum type="alphaUcPeriod"/>
            </a:pPr>
            <a:r>
              <a:rPr lang="en-US" dirty="0">
                <a:latin typeface="Cambria" panose="02040503050406030204" pitchFamily="18" charset="0"/>
                <a:ea typeface="Cambria" panose="02040503050406030204" pitchFamily="18" charset="0"/>
              </a:rPr>
              <a:t>none of the above.</a:t>
            </a:r>
          </a:p>
        </p:txBody>
      </p:sp>
      <p:sp>
        <p:nvSpPr>
          <p:cNvPr id="4" name="Slide Number Placeholder 3">
            <a:extLst>
              <a:ext uri="{FF2B5EF4-FFF2-40B4-BE49-F238E27FC236}">
                <a16:creationId xmlns:a16="http://schemas.microsoft.com/office/drawing/2014/main" id="{00A698F3-6283-4CCF-8634-85A49DFF52E5}"/>
              </a:ext>
            </a:extLst>
          </p:cNvPr>
          <p:cNvSpPr>
            <a:spLocks noGrp="1"/>
          </p:cNvSpPr>
          <p:nvPr>
            <p:ph type="sldNum" sz="quarter" idx="12"/>
          </p:nvPr>
        </p:nvSpPr>
        <p:spPr/>
        <p:txBody>
          <a:bodyPr/>
          <a:lstStyle/>
          <a:p>
            <a:fld id="{8B4A9805-B67D-5D4A-85DC-C8E27BA9210B}" type="slidenum">
              <a:rPr lang="en-US" smtClean="0"/>
              <a:pPr/>
              <a:t>33</a:t>
            </a:fld>
            <a:endParaRPr lang="en-US" dirty="0"/>
          </a:p>
        </p:txBody>
      </p:sp>
    </p:spTree>
    <p:extLst>
      <p:ext uri="{BB962C8B-B14F-4D97-AF65-F5344CB8AC3E}">
        <p14:creationId xmlns:p14="http://schemas.microsoft.com/office/powerpoint/2010/main" val="976669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 2</a:t>
            </a:r>
          </a:p>
        </p:txBody>
      </p:sp>
      <p:sp>
        <p:nvSpPr>
          <p:cNvPr id="3" name="Content Placeholder 2"/>
          <p:cNvSpPr>
            <a:spLocks noGrp="1"/>
          </p:cNvSpPr>
          <p:nvPr>
            <p:ph idx="1"/>
          </p:nvPr>
        </p:nvSpPr>
        <p:spPr>
          <a:xfrm>
            <a:off x="838199" y="1456791"/>
            <a:ext cx="9568543" cy="4755473"/>
          </a:xfrm>
        </p:spPr>
        <p:txBody>
          <a:bodyPr/>
          <a:lstStyle/>
          <a:p>
            <a:r>
              <a:rPr lang="en-US" dirty="0"/>
              <a:t>Which one of the following words best describes a cisgender woman?  </a:t>
            </a:r>
          </a:p>
          <a:p>
            <a:pPr marL="1028700" lvl="1" indent="-457200">
              <a:lnSpc>
                <a:spcPct val="150000"/>
              </a:lnSpc>
              <a:buFont typeface="+mj-lt"/>
              <a:buAutoNum type="alphaUcPeriod"/>
            </a:pPr>
            <a:r>
              <a:rPr lang="en-US" dirty="0"/>
              <a:t>feminine</a:t>
            </a:r>
            <a:r>
              <a:rPr lang="en-US" i="1" dirty="0"/>
              <a:t> </a:t>
            </a:r>
          </a:p>
          <a:p>
            <a:pPr marL="1028700" lvl="1" indent="-457200">
              <a:lnSpc>
                <a:spcPct val="150000"/>
              </a:lnSpc>
              <a:buFont typeface="+mj-lt"/>
              <a:buAutoNum type="alphaUcPeriod"/>
            </a:pPr>
            <a:r>
              <a:rPr lang="en-US" dirty="0"/>
              <a:t>lesbian</a:t>
            </a:r>
          </a:p>
          <a:p>
            <a:pPr marL="1028700" lvl="1" indent="-457200">
              <a:lnSpc>
                <a:spcPct val="150000"/>
              </a:lnSpc>
              <a:buFont typeface="+mj-lt"/>
              <a:buAutoNum type="alphaUcPeriod"/>
            </a:pPr>
            <a:r>
              <a:rPr lang="en-US" dirty="0"/>
              <a:t>normal</a:t>
            </a:r>
          </a:p>
          <a:p>
            <a:pPr marL="1028700" lvl="1" indent="-457200">
              <a:lnSpc>
                <a:spcPct val="150000"/>
              </a:lnSpc>
              <a:buFont typeface="+mj-lt"/>
              <a:buAutoNum type="alphaUcPeriod"/>
            </a:pPr>
            <a:r>
              <a:rPr lang="en-US" dirty="0"/>
              <a:t>asexual</a:t>
            </a:r>
          </a:p>
        </p:txBody>
      </p:sp>
      <p:sp>
        <p:nvSpPr>
          <p:cNvPr id="4" name="Slide Number Placeholder 3">
            <a:extLst>
              <a:ext uri="{FF2B5EF4-FFF2-40B4-BE49-F238E27FC236}">
                <a16:creationId xmlns:a16="http://schemas.microsoft.com/office/drawing/2014/main" id="{AECB2AE0-FED7-466C-90B0-F48BC4D7CE1F}"/>
              </a:ext>
            </a:extLst>
          </p:cNvPr>
          <p:cNvSpPr>
            <a:spLocks noGrp="1"/>
          </p:cNvSpPr>
          <p:nvPr>
            <p:ph type="sldNum" sz="quarter" idx="12"/>
          </p:nvPr>
        </p:nvSpPr>
        <p:spPr/>
        <p:txBody>
          <a:bodyPr/>
          <a:lstStyle/>
          <a:p>
            <a:fld id="{8B4A9805-B67D-5D4A-85DC-C8E27BA9210B}" type="slidenum">
              <a:rPr lang="en-US" smtClean="0"/>
              <a:pPr/>
              <a:t>34</a:t>
            </a:fld>
            <a:endParaRPr lang="en-US" dirty="0"/>
          </a:p>
        </p:txBody>
      </p:sp>
    </p:spTree>
    <p:extLst>
      <p:ext uri="{BB962C8B-B14F-4D97-AF65-F5344CB8AC3E}">
        <p14:creationId xmlns:p14="http://schemas.microsoft.com/office/powerpoint/2010/main" val="1836687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 3</a:t>
            </a:r>
          </a:p>
        </p:txBody>
      </p:sp>
      <p:sp>
        <p:nvSpPr>
          <p:cNvPr id="3" name="Content Placeholder 2"/>
          <p:cNvSpPr>
            <a:spLocks noGrp="1"/>
          </p:cNvSpPr>
          <p:nvPr>
            <p:ph idx="1"/>
          </p:nvPr>
        </p:nvSpPr>
        <p:spPr/>
        <p:txBody>
          <a:bodyPr/>
          <a:lstStyle/>
          <a:p>
            <a:pPr>
              <a:lnSpc>
                <a:spcPct val="150000"/>
              </a:lnSpc>
            </a:pPr>
            <a:r>
              <a:rPr lang="en-US" dirty="0">
                <a:latin typeface="Cambria" panose="02040503050406030204" pitchFamily="18" charset="0"/>
                <a:ea typeface="Cambria" panose="02040503050406030204" pitchFamily="18" charset="0"/>
              </a:rPr>
              <a:t>Which of the following classifications rejects gender as binary or even a valid category?</a:t>
            </a:r>
          </a:p>
          <a:p>
            <a:pPr marL="801687" lvl="1" indent="-457200">
              <a:lnSpc>
                <a:spcPct val="150000"/>
              </a:lnSpc>
              <a:buFont typeface="+mj-lt"/>
              <a:buAutoNum type="alphaUcPeriod"/>
            </a:pPr>
            <a:r>
              <a:rPr lang="en-US" dirty="0">
                <a:latin typeface="Cambria" panose="02040503050406030204" pitchFamily="18" charset="0"/>
                <a:ea typeface="Cambria" panose="02040503050406030204" pitchFamily="18" charset="0"/>
              </a:rPr>
              <a:t>homosexual</a:t>
            </a:r>
          </a:p>
          <a:p>
            <a:pPr marL="801687" lvl="1" indent="-457200">
              <a:lnSpc>
                <a:spcPct val="150000"/>
              </a:lnSpc>
              <a:buFont typeface="+mj-lt"/>
              <a:buAutoNum type="alphaUcPeriod"/>
            </a:pPr>
            <a:r>
              <a:rPr lang="en-US" dirty="0">
                <a:latin typeface="Cambria" panose="02040503050406030204" pitchFamily="18" charset="0"/>
                <a:ea typeface="Cambria" panose="02040503050406030204" pitchFamily="18" charset="0"/>
              </a:rPr>
              <a:t>heterosexual</a:t>
            </a:r>
          </a:p>
          <a:p>
            <a:pPr marL="801687" lvl="1" indent="-457200">
              <a:lnSpc>
                <a:spcPct val="150000"/>
              </a:lnSpc>
              <a:buFont typeface="+mj-lt"/>
              <a:buAutoNum type="alphaUcPeriod"/>
            </a:pPr>
            <a:r>
              <a:rPr lang="en-US" dirty="0">
                <a:latin typeface="Cambria" panose="02040503050406030204" pitchFamily="18" charset="0"/>
                <a:ea typeface="Cambria" panose="02040503050406030204" pitchFamily="18" charset="0"/>
              </a:rPr>
              <a:t>genderqueer </a:t>
            </a:r>
          </a:p>
          <a:p>
            <a:pPr marL="801687" lvl="1" indent="-457200">
              <a:lnSpc>
                <a:spcPct val="150000"/>
              </a:lnSpc>
              <a:buFont typeface="+mj-lt"/>
              <a:buAutoNum type="alphaUcPeriod"/>
            </a:pPr>
            <a:r>
              <a:rPr lang="en-US" dirty="0">
                <a:latin typeface="Cambria" panose="02040503050406030204" pitchFamily="18" charset="0"/>
                <a:ea typeface="Cambria" panose="02040503050406030204" pitchFamily="18" charset="0"/>
              </a:rPr>
              <a:t>feminist</a:t>
            </a:r>
          </a:p>
          <a:p>
            <a:endParaRPr lang="en-US"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18A6D473-5734-423F-B7E1-5A0D200CAC63}"/>
              </a:ext>
            </a:extLst>
          </p:cNvPr>
          <p:cNvSpPr>
            <a:spLocks noGrp="1"/>
          </p:cNvSpPr>
          <p:nvPr>
            <p:ph type="sldNum" sz="quarter" idx="12"/>
          </p:nvPr>
        </p:nvSpPr>
        <p:spPr/>
        <p:txBody>
          <a:bodyPr/>
          <a:lstStyle/>
          <a:p>
            <a:fld id="{8B4A9805-B67D-5D4A-85DC-C8E27BA9210B}" type="slidenum">
              <a:rPr lang="en-US" smtClean="0"/>
              <a:pPr/>
              <a:t>35</a:t>
            </a:fld>
            <a:endParaRPr lang="en-US" dirty="0"/>
          </a:p>
        </p:txBody>
      </p:sp>
    </p:spTree>
    <p:extLst>
      <p:ext uri="{BB962C8B-B14F-4D97-AF65-F5344CB8AC3E}">
        <p14:creationId xmlns:p14="http://schemas.microsoft.com/office/powerpoint/2010/main" val="1249983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 4</a:t>
            </a:r>
          </a:p>
        </p:txBody>
      </p:sp>
      <p:sp>
        <p:nvSpPr>
          <p:cNvPr id="3" name="Content Placeholder 2"/>
          <p:cNvSpPr>
            <a:spLocks noGrp="1"/>
          </p:cNvSpPr>
          <p:nvPr>
            <p:ph idx="1"/>
          </p:nvPr>
        </p:nvSpPr>
        <p:spPr>
          <a:xfrm>
            <a:off x="938408" y="1456791"/>
            <a:ext cx="8552234" cy="4755473"/>
          </a:xfrm>
        </p:spPr>
        <p:txBody>
          <a:bodyPr>
            <a:normAutofit fontScale="92500" lnSpcReduction="20000"/>
          </a:bodyPr>
          <a:lstStyle/>
          <a:p>
            <a:r>
              <a:rPr lang="en-US" sz="3300" dirty="0">
                <a:solidFill>
                  <a:schemeClr val="bg1">
                    <a:lumMod val="25000"/>
                  </a:schemeClr>
                </a:solidFill>
                <a:latin typeface="Cambria" panose="02040503050406030204" pitchFamily="18" charset="0"/>
                <a:ea typeface="Cambria" panose="02040503050406030204" pitchFamily="18" charset="0"/>
              </a:rPr>
              <a:t>Which one of the following statements is a definition of gender ideology? </a:t>
            </a:r>
          </a:p>
          <a:p>
            <a:pPr marL="858837" lvl="1" indent="-514350">
              <a:lnSpc>
                <a:spcPct val="150000"/>
              </a:lnSpc>
              <a:buFont typeface="+mj-lt"/>
              <a:buAutoNum type="alphaUcPeriod"/>
            </a:pPr>
            <a:r>
              <a:rPr lang="en-US" sz="3100" dirty="0">
                <a:solidFill>
                  <a:schemeClr val="bg1">
                    <a:lumMod val="25000"/>
                  </a:schemeClr>
                </a:solidFill>
                <a:latin typeface="Cambria" panose="02040503050406030204" pitchFamily="18" charset="0"/>
                <a:ea typeface="Cambria" panose="02040503050406030204" pitchFamily="18" charset="0"/>
              </a:rPr>
              <a:t>a universal way of thinking about gender </a:t>
            </a:r>
          </a:p>
          <a:p>
            <a:pPr marL="858837" lvl="1" indent="-514350">
              <a:lnSpc>
                <a:spcPct val="150000"/>
              </a:lnSpc>
              <a:buFont typeface="+mj-lt"/>
              <a:buAutoNum type="alphaUcPeriod"/>
            </a:pPr>
            <a:r>
              <a:rPr lang="en-US" sz="3100" dirty="0">
                <a:solidFill>
                  <a:schemeClr val="bg1">
                    <a:lumMod val="25000"/>
                  </a:schemeClr>
                </a:solidFill>
                <a:latin typeface="Cambria" panose="02040503050406030204" pitchFamily="18" charset="0"/>
                <a:ea typeface="Cambria" panose="02040503050406030204" pitchFamily="18" charset="0"/>
              </a:rPr>
              <a:t>a legal definition of masculinity and femininity </a:t>
            </a:r>
          </a:p>
          <a:p>
            <a:pPr marL="858837" lvl="1" indent="-514350">
              <a:lnSpc>
                <a:spcPct val="150000"/>
              </a:lnSpc>
              <a:buFont typeface="+mj-lt"/>
              <a:buAutoNum type="alphaUcPeriod"/>
            </a:pPr>
            <a:r>
              <a:rPr lang="en-US" sz="3100" dirty="0">
                <a:solidFill>
                  <a:schemeClr val="bg1">
                    <a:lumMod val="25000"/>
                  </a:schemeClr>
                </a:solidFill>
                <a:latin typeface="Cambria" panose="02040503050406030204" pitchFamily="18" charset="0"/>
                <a:ea typeface="Cambria" panose="02040503050406030204" pitchFamily="18" charset="0"/>
              </a:rPr>
              <a:t>a set of ideas widely shared by members of a society that guides identities, behaviors, and institutions </a:t>
            </a:r>
          </a:p>
          <a:p>
            <a:pPr marL="858837" lvl="1" indent="-514350">
              <a:lnSpc>
                <a:spcPct val="150000"/>
              </a:lnSpc>
              <a:buFont typeface="+mj-lt"/>
              <a:buAutoNum type="alphaUcPeriod"/>
            </a:pPr>
            <a:r>
              <a:rPr lang="en-US" sz="3100" dirty="0">
                <a:solidFill>
                  <a:schemeClr val="bg1">
                    <a:lumMod val="25000"/>
                  </a:schemeClr>
                </a:solidFill>
                <a:latin typeface="Cambria" panose="02040503050406030204" pitchFamily="18" charset="0"/>
                <a:ea typeface="Cambria" panose="02040503050406030204" pitchFamily="18" charset="0"/>
              </a:rPr>
              <a:t>none of the above</a:t>
            </a:r>
          </a:p>
        </p:txBody>
      </p:sp>
      <p:sp>
        <p:nvSpPr>
          <p:cNvPr id="4" name="Slide Number Placeholder 3">
            <a:extLst>
              <a:ext uri="{FF2B5EF4-FFF2-40B4-BE49-F238E27FC236}">
                <a16:creationId xmlns:a16="http://schemas.microsoft.com/office/drawing/2014/main" id="{C38BF55E-06CC-4675-9BB8-F06C9E8AB062}"/>
              </a:ext>
            </a:extLst>
          </p:cNvPr>
          <p:cNvSpPr>
            <a:spLocks noGrp="1"/>
          </p:cNvSpPr>
          <p:nvPr>
            <p:ph type="sldNum" sz="quarter" idx="12"/>
          </p:nvPr>
        </p:nvSpPr>
        <p:spPr/>
        <p:txBody>
          <a:bodyPr/>
          <a:lstStyle/>
          <a:p>
            <a:fld id="{8B4A9805-B67D-5D4A-85DC-C8E27BA9210B}" type="slidenum">
              <a:rPr lang="en-US" smtClean="0"/>
              <a:pPr/>
              <a:t>36</a:t>
            </a:fld>
            <a:endParaRPr lang="en-US" dirty="0"/>
          </a:p>
        </p:txBody>
      </p:sp>
    </p:spTree>
    <p:extLst>
      <p:ext uri="{BB962C8B-B14F-4D97-AF65-F5344CB8AC3E}">
        <p14:creationId xmlns:p14="http://schemas.microsoft.com/office/powerpoint/2010/main" val="392131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 5</a:t>
            </a:r>
          </a:p>
        </p:txBody>
      </p:sp>
      <p:sp>
        <p:nvSpPr>
          <p:cNvPr id="3" name="Content Placeholder 2"/>
          <p:cNvSpPr>
            <a:spLocks noGrp="1"/>
          </p:cNvSpPr>
          <p:nvPr>
            <p:ph idx="1"/>
          </p:nvPr>
        </p:nvSpPr>
        <p:spPr>
          <a:xfrm>
            <a:off x="838200" y="1456791"/>
            <a:ext cx="10297438" cy="4755473"/>
          </a:xfrm>
        </p:spPr>
        <p:txBody>
          <a:bodyPr/>
          <a:lstStyle/>
          <a:p>
            <a:pPr marL="344487" lvl="1" indent="0">
              <a:buNone/>
            </a:pPr>
            <a:r>
              <a:rPr lang="en-US" dirty="0">
                <a:latin typeface="+mn-lt"/>
              </a:rPr>
              <a:t>In which of the following countries do the </a:t>
            </a:r>
            <a:r>
              <a:rPr lang="en-US" i="1" dirty="0">
                <a:latin typeface="+mn-lt"/>
              </a:rPr>
              <a:t>virgjinesha, </a:t>
            </a:r>
            <a:r>
              <a:rPr lang="en-US" dirty="0">
                <a:latin typeface="+mn-lt"/>
              </a:rPr>
              <a:t>or “sworn virgins,” originate?  </a:t>
            </a:r>
          </a:p>
          <a:p>
            <a:pPr marL="1028700" lvl="1" indent="-457200">
              <a:lnSpc>
                <a:spcPct val="150000"/>
              </a:lnSpc>
              <a:buFont typeface="+mj-lt"/>
              <a:buAutoNum type="alphaUcPeriod"/>
            </a:pPr>
            <a:r>
              <a:rPr lang="en-US" dirty="0">
                <a:latin typeface="+mn-lt"/>
              </a:rPr>
              <a:t>Albania </a:t>
            </a:r>
          </a:p>
          <a:p>
            <a:pPr marL="1028700" lvl="1" indent="-457200">
              <a:lnSpc>
                <a:spcPct val="150000"/>
              </a:lnSpc>
              <a:buFont typeface="+mj-lt"/>
              <a:buAutoNum type="alphaUcPeriod"/>
            </a:pPr>
            <a:r>
              <a:rPr lang="en-US" dirty="0">
                <a:latin typeface="+mn-lt"/>
              </a:rPr>
              <a:t>Greece</a:t>
            </a:r>
          </a:p>
          <a:p>
            <a:pPr marL="1028700" lvl="1" indent="-457200">
              <a:lnSpc>
                <a:spcPct val="150000"/>
              </a:lnSpc>
              <a:buFont typeface="+mj-lt"/>
              <a:buAutoNum type="alphaUcPeriod"/>
            </a:pPr>
            <a:r>
              <a:rPr lang="en-US" dirty="0">
                <a:latin typeface="+mn-lt"/>
              </a:rPr>
              <a:t>Russia</a:t>
            </a:r>
          </a:p>
          <a:p>
            <a:pPr marL="1028700" lvl="1" indent="-457200">
              <a:lnSpc>
                <a:spcPct val="150000"/>
              </a:lnSpc>
              <a:buFont typeface="+mj-lt"/>
              <a:buAutoNum type="alphaUcPeriod"/>
            </a:pPr>
            <a:r>
              <a:rPr lang="en-US" dirty="0">
                <a:latin typeface="+mn-lt"/>
              </a:rPr>
              <a:t>Afghanistan</a:t>
            </a:r>
          </a:p>
        </p:txBody>
      </p:sp>
      <p:sp>
        <p:nvSpPr>
          <p:cNvPr id="4" name="Slide Number Placeholder 3">
            <a:extLst>
              <a:ext uri="{FF2B5EF4-FFF2-40B4-BE49-F238E27FC236}">
                <a16:creationId xmlns:a16="http://schemas.microsoft.com/office/drawing/2014/main" id="{A971B05C-BD4C-4379-A897-46E37F88FA23}"/>
              </a:ext>
            </a:extLst>
          </p:cNvPr>
          <p:cNvSpPr>
            <a:spLocks noGrp="1"/>
          </p:cNvSpPr>
          <p:nvPr>
            <p:ph type="sldNum" sz="quarter" idx="12"/>
          </p:nvPr>
        </p:nvSpPr>
        <p:spPr/>
        <p:txBody>
          <a:bodyPr/>
          <a:lstStyle/>
          <a:p>
            <a:fld id="{8B4A9805-B67D-5D4A-85DC-C8E27BA9210B}" type="slidenum">
              <a:rPr lang="en-US" smtClean="0"/>
              <a:pPr/>
              <a:t>37</a:t>
            </a:fld>
            <a:endParaRPr lang="en-US" dirty="0"/>
          </a:p>
        </p:txBody>
      </p:sp>
    </p:spTree>
    <p:extLst>
      <p:ext uri="{BB962C8B-B14F-4D97-AF65-F5344CB8AC3E}">
        <p14:creationId xmlns:p14="http://schemas.microsoft.com/office/powerpoint/2010/main" val="50933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0DFFD-8557-2342-87A9-643109E09269}"/>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30C3B834-1E86-AF4D-9260-11EEF3497366}"/>
              </a:ext>
            </a:extLst>
          </p:cNvPr>
          <p:cNvSpPr>
            <a:spLocks noGrp="1"/>
          </p:cNvSpPr>
          <p:nvPr>
            <p:ph idx="1"/>
          </p:nvPr>
        </p:nvSpPr>
        <p:spPr/>
        <p:txBody>
          <a:bodyPr>
            <a:normAutofit/>
          </a:bodyPr>
          <a:lstStyle/>
          <a:p>
            <a:r>
              <a:rPr lang="en-US" sz="1500" dirty="0"/>
              <a:t>This concludes the Lecture PowerPoint for </a:t>
            </a:r>
            <a:r>
              <a:rPr lang="en-US" sz="1500" i="1" dirty="0"/>
              <a:t>Gender</a:t>
            </a:r>
            <a:r>
              <a:rPr lang="en-US" sz="1500" dirty="0"/>
              <a:t>, 2</a:t>
            </a:r>
            <a:r>
              <a:rPr lang="en-US" sz="1500" baseline="30000" dirty="0"/>
              <a:t>nd </a:t>
            </a:r>
            <a:r>
              <a:rPr lang="en-US" sz="1500" dirty="0"/>
              <a:t>Edition, Chapter 2: Ideas</a:t>
            </a:r>
          </a:p>
          <a:p>
            <a:r>
              <a:rPr lang="en-US" sz="1500" dirty="0"/>
              <a:t>For more resources, please visit http://digital.wwnorton.com/gender2</a:t>
            </a:r>
            <a:endParaRPr lang="en-US" sz="1500" dirty="0">
              <a:solidFill>
                <a:srgbClr val="2E445C"/>
              </a:solidFill>
            </a:endParaRPr>
          </a:p>
          <a:p>
            <a:endParaRPr lang="en-US" sz="1500" dirty="0">
              <a:solidFill>
                <a:srgbClr val="2E445C"/>
              </a:solidFill>
            </a:endParaRPr>
          </a:p>
          <a:p>
            <a:endParaRPr lang="en-US" sz="1500" dirty="0"/>
          </a:p>
        </p:txBody>
      </p:sp>
      <p:sp>
        <p:nvSpPr>
          <p:cNvPr id="4" name="Slide Number Placeholder 3">
            <a:extLst>
              <a:ext uri="{FF2B5EF4-FFF2-40B4-BE49-F238E27FC236}">
                <a16:creationId xmlns:a16="http://schemas.microsoft.com/office/drawing/2014/main" id="{58A98F23-5680-46ED-A3FA-E25F0F5F3F0B}"/>
              </a:ext>
            </a:extLst>
          </p:cNvPr>
          <p:cNvSpPr>
            <a:spLocks noGrp="1"/>
          </p:cNvSpPr>
          <p:nvPr>
            <p:ph type="sldNum" sz="quarter" idx="12"/>
          </p:nvPr>
        </p:nvSpPr>
        <p:spPr/>
        <p:txBody>
          <a:bodyPr/>
          <a:lstStyle/>
          <a:p>
            <a:fld id="{8B4A9805-B67D-5D4A-85DC-C8E27BA9210B}" type="slidenum">
              <a:rPr lang="en-US" smtClean="0"/>
              <a:pPr/>
              <a:t>38</a:t>
            </a:fld>
            <a:endParaRPr lang="en-US" dirty="0"/>
          </a:p>
        </p:txBody>
      </p:sp>
      <p:sp>
        <p:nvSpPr>
          <p:cNvPr id="5" name="Footer Placeholder 4">
            <a:extLst>
              <a:ext uri="{FF2B5EF4-FFF2-40B4-BE49-F238E27FC236}">
                <a16:creationId xmlns:a16="http://schemas.microsoft.com/office/drawing/2014/main" id="{67B79B8C-4A3A-1D42-9996-377707BB393B}"/>
              </a:ext>
            </a:extLst>
          </p:cNvPr>
          <p:cNvSpPr>
            <a:spLocks noGrp="1"/>
          </p:cNvSpPr>
          <p:nvPr>
            <p:ph type="ftr" sz="quarter" idx="11"/>
          </p:nvPr>
        </p:nvSpPr>
        <p:spPr>
          <a:xfrm>
            <a:off x="673608" y="6496968"/>
            <a:ext cx="4114800" cy="365125"/>
          </a:xfrm>
        </p:spPr>
        <p:txBody>
          <a:bodyPr/>
          <a:lstStyle/>
          <a:p>
            <a:r>
              <a:rPr lang="en-US" dirty="0">
                <a:solidFill>
                  <a:srgbClr val="2E445C"/>
                </a:solidFill>
              </a:rPr>
              <a:t>Copyright © 2019 W. W. Norton &amp; Company</a:t>
            </a:r>
          </a:p>
          <a:p>
            <a:endParaRPr lang="en-US" dirty="0">
              <a:solidFill>
                <a:srgbClr val="2E445C"/>
              </a:solidFill>
            </a:endParaRPr>
          </a:p>
        </p:txBody>
      </p:sp>
    </p:spTree>
    <p:extLst>
      <p:ext uri="{BB962C8B-B14F-4D97-AF65-F5344CB8AC3E}">
        <p14:creationId xmlns:p14="http://schemas.microsoft.com/office/powerpoint/2010/main" val="175757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sp>
        <p:nvSpPr>
          <p:cNvPr id="3" name="Content Placeholder 2"/>
          <p:cNvSpPr>
            <a:spLocks noGrp="1"/>
          </p:cNvSpPr>
          <p:nvPr>
            <p:ph idx="1"/>
          </p:nvPr>
        </p:nvSpPr>
        <p:spPr>
          <a:xfrm>
            <a:off x="838200" y="1456791"/>
            <a:ext cx="8552234" cy="1670873"/>
          </a:xfrm>
        </p:spPr>
        <p:style>
          <a:lnRef idx="2">
            <a:schemeClr val="accent3"/>
          </a:lnRef>
          <a:fillRef idx="1">
            <a:schemeClr val="lt1"/>
          </a:fillRef>
          <a:effectRef idx="0">
            <a:schemeClr val="accent3"/>
          </a:effectRef>
          <a:fontRef idx="minor">
            <a:schemeClr val="dk1"/>
          </a:fontRef>
        </p:style>
        <p:txBody>
          <a:bodyPr>
            <a:normAutofit/>
          </a:bodyPr>
          <a:lstStyle/>
          <a:p>
            <a:r>
              <a:rPr lang="en-US" sz="2800" dirty="0"/>
              <a:t>If we don’ t learn the idea of the gender binary by</a:t>
            </a:r>
          </a:p>
          <a:p>
            <a:r>
              <a:rPr lang="en-US" sz="2800" dirty="0"/>
              <a:t>observing the people around us, where does the idea</a:t>
            </a:r>
          </a:p>
          <a:p>
            <a:r>
              <a:rPr lang="en-US" sz="2800" dirty="0"/>
              <a:t>come from?</a:t>
            </a:r>
          </a:p>
        </p:txBody>
      </p:sp>
      <p:sp>
        <p:nvSpPr>
          <p:cNvPr id="4" name="Slide Number Placeholder 3">
            <a:extLst>
              <a:ext uri="{FF2B5EF4-FFF2-40B4-BE49-F238E27FC236}">
                <a16:creationId xmlns:a16="http://schemas.microsoft.com/office/drawing/2014/main" id="{C851F526-6B73-46F2-B2CA-410E437C7C91}"/>
              </a:ext>
            </a:extLst>
          </p:cNvPr>
          <p:cNvSpPr>
            <a:spLocks noGrp="1"/>
          </p:cNvSpPr>
          <p:nvPr>
            <p:ph type="sldNum" sz="quarter" idx="12"/>
          </p:nvPr>
        </p:nvSpPr>
        <p:spPr/>
        <p:txBody>
          <a:bodyPr/>
          <a:lstStyle/>
          <a:p>
            <a:fld id="{8B4A9805-B67D-5D4A-85DC-C8E27BA9210B}" type="slidenum">
              <a:rPr lang="en-US" smtClean="0"/>
              <a:pPr/>
              <a:t>4</a:t>
            </a:fld>
            <a:endParaRPr lang="en-US" dirty="0"/>
          </a:p>
        </p:txBody>
      </p:sp>
    </p:spTree>
    <p:extLst>
      <p:ext uri="{BB962C8B-B14F-4D97-AF65-F5344CB8AC3E}">
        <p14:creationId xmlns:p14="http://schemas.microsoft.com/office/powerpoint/2010/main" val="2221846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F7F0-B9C7-6744-ABC7-0DD3BB51A428}"/>
              </a:ext>
            </a:extLst>
          </p:cNvPr>
          <p:cNvSpPr>
            <a:spLocks noGrp="1"/>
          </p:cNvSpPr>
          <p:nvPr>
            <p:ph type="title"/>
          </p:nvPr>
        </p:nvSpPr>
        <p:spPr/>
        <p:txBody>
          <a:bodyPr/>
          <a:lstStyle/>
          <a:p>
            <a:r>
              <a:rPr lang="en-US" dirty="0"/>
              <a:t>Opposite Sex?</a:t>
            </a:r>
          </a:p>
        </p:txBody>
      </p:sp>
      <p:sp>
        <p:nvSpPr>
          <p:cNvPr id="3" name="Content Placeholder 2">
            <a:extLst>
              <a:ext uri="{FF2B5EF4-FFF2-40B4-BE49-F238E27FC236}">
                <a16:creationId xmlns:a16="http://schemas.microsoft.com/office/drawing/2014/main" id="{E5214502-DB3D-3944-A435-D86EB02849CE}"/>
              </a:ext>
            </a:extLst>
          </p:cNvPr>
          <p:cNvSpPr>
            <a:spLocks noGrp="1"/>
          </p:cNvSpPr>
          <p:nvPr>
            <p:ph idx="1"/>
          </p:nvPr>
        </p:nvSpPr>
        <p:spPr>
          <a:xfrm>
            <a:off x="838200" y="1456792"/>
            <a:ext cx="10295021" cy="4743448"/>
          </a:xfrm>
        </p:spPr>
        <p:txBody>
          <a:bodyPr>
            <a:noAutofit/>
          </a:bodyPr>
          <a:lstStyle/>
          <a:p>
            <a:pPr marL="457200">
              <a:lnSpc>
                <a:spcPct val="100000"/>
              </a:lnSpc>
              <a:buFont typeface="Wingdings" panose="05000000000000000000" pitchFamily="2" charset="2"/>
              <a:buChar char="§"/>
            </a:pPr>
            <a:r>
              <a:rPr lang="en-US" sz="2800" dirty="0">
                <a:solidFill>
                  <a:schemeClr val="bg1">
                    <a:lumMod val="25000"/>
                  </a:schemeClr>
                </a:solidFill>
              </a:rPr>
              <a:t>We tend to use the word “opposite” when describing the relationship between men and women. </a:t>
            </a:r>
          </a:p>
          <a:p>
            <a:pPr marL="1028700" lvl="1" indent="-342900">
              <a:lnSpc>
                <a:spcPct val="110000"/>
              </a:lnSpc>
              <a:buFont typeface="Wingdings" panose="05000000000000000000" pitchFamily="2" charset="2"/>
              <a:buChar char="§"/>
            </a:pPr>
            <a:r>
              <a:rPr lang="en-US" sz="2800" dirty="0">
                <a:solidFill>
                  <a:schemeClr val="bg1">
                    <a:lumMod val="25000"/>
                  </a:schemeClr>
                </a:solidFill>
              </a:rPr>
              <a:t>Why don’t we say “the other sex”?</a:t>
            </a:r>
          </a:p>
          <a:p>
            <a:pPr marL="457200">
              <a:lnSpc>
                <a:spcPct val="100000"/>
              </a:lnSpc>
              <a:buFont typeface="Wingdings" panose="05000000000000000000" pitchFamily="2" charset="2"/>
              <a:buChar char="§"/>
            </a:pPr>
            <a:r>
              <a:rPr lang="en-US" sz="2800" dirty="0">
                <a:solidFill>
                  <a:schemeClr val="bg1">
                    <a:lumMod val="25000"/>
                  </a:schemeClr>
                </a:solidFill>
              </a:rPr>
              <a:t>Seventeenth-century Europeans and early Americans believed in superior and inferior versions of personhood.  </a:t>
            </a:r>
          </a:p>
          <a:p>
            <a:pPr marL="1028700" lvl="1" indent="-342900">
              <a:lnSpc>
                <a:spcPct val="120000"/>
              </a:lnSpc>
              <a:buFont typeface="Wingdings" panose="05000000000000000000" pitchFamily="2" charset="2"/>
              <a:buChar char="§"/>
            </a:pPr>
            <a:r>
              <a:rPr lang="en-US" sz="2800" dirty="0">
                <a:solidFill>
                  <a:schemeClr val="bg1">
                    <a:lumMod val="25000"/>
                  </a:schemeClr>
                </a:solidFill>
              </a:rPr>
              <a:t>Women were inferior, with penises and testes “turned inside out.”</a:t>
            </a:r>
          </a:p>
        </p:txBody>
      </p:sp>
      <p:sp>
        <p:nvSpPr>
          <p:cNvPr id="4" name="Slide Number Placeholder 3">
            <a:extLst>
              <a:ext uri="{FF2B5EF4-FFF2-40B4-BE49-F238E27FC236}">
                <a16:creationId xmlns:a16="http://schemas.microsoft.com/office/drawing/2014/main" id="{F357D675-45B3-4CE4-9021-EA70181ABB46}"/>
              </a:ext>
            </a:extLst>
          </p:cNvPr>
          <p:cNvSpPr>
            <a:spLocks noGrp="1"/>
          </p:cNvSpPr>
          <p:nvPr>
            <p:ph type="sldNum" sz="quarter" idx="12"/>
          </p:nvPr>
        </p:nvSpPr>
        <p:spPr/>
        <p:txBody>
          <a:bodyPr/>
          <a:lstStyle/>
          <a:p>
            <a:fld id="{8B4A9805-B67D-5D4A-85DC-C8E27BA9210B}" type="slidenum">
              <a:rPr lang="en-US" smtClean="0"/>
              <a:pPr/>
              <a:t>5</a:t>
            </a:fld>
            <a:endParaRPr lang="en-US" dirty="0"/>
          </a:p>
        </p:txBody>
      </p:sp>
    </p:spTree>
    <p:extLst>
      <p:ext uri="{BB962C8B-B14F-4D97-AF65-F5344CB8AC3E}">
        <p14:creationId xmlns:p14="http://schemas.microsoft.com/office/powerpoint/2010/main" val="397794830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Opposite Is Not Accurate</a:t>
            </a:r>
          </a:p>
        </p:txBody>
      </p:sp>
      <p:sp>
        <p:nvSpPr>
          <p:cNvPr id="3" name="Content Placeholder 2"/>
          <p:cNvSpPr>
            <a:spLocks noGrp="1"/>
          </p:cNvSpPr>
          <p:nvPr>
            <p:ph sz="half" idx="1"/>
          </p:nvPr>
        </p:nvSpPr>
        <p:spPr>
          <a:xfrm>
            <a:off x="838200" y="1460944"/>
            <a:ext cx="5791200" cy="4758881"/>
          </a:xfrm>
        </p:spPr>
        <p:txBody>
          <a:bodyPr>
            <a:normAutofit/>
          </a:bodyPr>
          <a:lstStyle/>
          <a:p>
            <a:pPr marL="342900" indent="-342900">
              <a:buFont typeface="Wingdings" panose="05000000000000000000" pitchFamily="2" charset="2"/>
              <a:buChar char="§"/>
            </a:pPr>
            <a:r>
              <a:rPr lang="en-US" sz="2800" dirty="0"/>
              <a:t>“Opposite” suggests that what one sex is, the other is not, and this is not entirely true.</a:t>
            </a:r>
          </a:p>
          <a:p>
            <a:pPr marL="342900" indent="-342900">
              <a:buFont typeface="Wingdings" panose="05000000000000000000" pitchFamily="2" charset="2"/>
              <a:buChar char="§"/>
            </a:pPr>
            <a:r>
              <a:rPr lang="en-US" sz="2800" dirty="0"/>
              <a:t>Male and female anatomy do have similarities and develop from the same fetal tissue.</a:t>
            </a:r>
          </a:p>
        </p:txBody>
      </p:sp>
      <p:sp>
        <p:nvSpPr>
          <p:cNvPr id="5" name="Content Placeholder 4"/>
          <p:cNvSpPr>
            <a:spLocks noGrp="1"/>
          </p:cNvSpPr>
          <p:nvPr>
            <p:ph sz="half" idx="2"/>
          </p:nvPr>
        </p:nvSpPr>
        <p:spPr>
          <a:xfrm>
            <a:off x="6889172" y="1381991"/>
            <a:ext cx="4499264" cy="883228"/>
          </a:xfrm>
        </p:spPr>
        <p:txBody>
          <a:bodyPr/>
          <a:lstStyle/>
          <a:p>
            <a:r>
              <a:rPr lang="en-US" sz="1800" dirty="0"/>
              <a:t>Figure 2 .1 | 17th century illustration of the vagina and uterus</a:t>
            </a:r>
          </a:p>
          <a:p>
            <a:endParaRPr lang="en-US" dirty="0"/>
          </a:p>
        </p:txBody>
      </p:sp>
      <p:pic>
        <p:nvPicPr>
          <p:cNvPr id="2050" name="Picture 2" descr="Two illustrations of female genitalia. The left shows a small opening and then a phallic canal and a spot that looks like the glans penis. The right shows a rod with a number of symmetrical tubes coming off of i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48934" y="1946552"/>
            <a:ext cx="3868710" cy="431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EC8A2991-E848-433C-A0FA-BC773774425C}"/>
              </a:ext>
            </a:extLst>
          </p:cNvPr>
          <p:cNvSpPr>
            <a:spLocks noGrp="1"/>
          </p:cNvSpPr>
          <p:nvPr>
            <p:ph type="sldNum" sz="quarter" idx="12"/>
          </p:nvPr>
        </p:nvSpPr>
        <p:spPr/>
        <p:txBody>
          <a:bodyPr/>
          <a:lstStyle/>
          <a:p>
            <a:fld id="{8B4A9805-B67D-5D4A-85DC-C8E27BA9210B}" type="slidenum">
              <a:rPr lang="en-US" smtClean="0"/>
              <a:pPr/>
              <a:t>6</a:t>
            </a:fld>
            <a:endParaRPr lang="en-US" dirty="0"/>
          </a:p>
        </p:txBody>
      </p:sp>
    </p:spTree>
    <p:extLst>
      <p:ext uri="{BB962C8B-B14F-4D97-AF65-F5344CB8AC3E}">
        <p14:creationId xmlns:p14="http://schemas.microsoft.com/office/powerpoint/2010/main" val="144083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Gender Binary</a:t>
            </a:r>
          </a:p>
        </p:txBody>
      </p:sp>
      <p:sp>
        <p:nvSpPr>
          <p:cNvPr id="3" name="Content Placeholder 2"/>
          <p:cNvSpPr>
            <a:spLocks noGrp="1"/>
          </p:cNvSpPr>
          <p:nvPr>
            <p:ph idx="1"/>
          </p:nvPr>
        </p:nvSpPr>
        <p:spPr>
          <a:xfrm>
            <a:off x="838199" y="1456791"/>
            <a:ext cx="9957956" cy="4755473"/>
          </a:xfrm>
        </p:spPr>
        <p:txBody>
          <a:bodyPr>
            <a:normAutofit/>
          </a:bodyPr>
          <a:lstStyle/>
          <a:p>
            <a:pPr marL="342900" indent="-342900">
              <a:buFont typeface="Wingdings" panose="05000000000000000000" pitchFamily="2" charset="2"/>
              <a:buChar char="§"/>
            </a:pPr>
            <a:r>
              <a:rPr lang="en-US" sz="2800" dirty="0"/>
              <a:t>Men and women have more similarities </a:t>
            </a:r>
            <a:r>
              <a:rPr lang="en-US" sz="2800"/>
              <a:t>than differences, </a:t>
            </a:r>
            <a:r>
              <a:rPr lang="en-US" sz="2800" dirty="0"/>
              <a:t>and we both have strengths and weaknesses.</a:t>
            </a:r>
          </a:p>
          <a:p>
            <a:pPr marL="342900" indent="-342900">
              <a:buFont typeface="Wingdings" panose="05000000000000000000" pitchFamily="2" charset="2"/>
              <a:buChar char="§"/>
            </a:pPr>
            <a:r>
              <a:rPr lang="en-US" sz="2800" dirty="0"/>
              <a:t>The gender binary argues that there are only two types of people, male-bodied people, who are masculine, and female-bodied people, who are feminine.</a:t>
            </a:r>
          </a:p>
          <a:p>
            <a:pPr marL="342900" indent="-342900">
              <a:buFont typeface="Wingdings" panose="05000000000000000000" pitchFamily="2" charset="2"/>
              <a:buChar char="§"/>
            </a:pPr>
            <a:r>
              <a:rPr lang="en-US" sz="2800" dirty="0"/>
              <a:t>Because we tend to think in terms of a gender binary, we routinely group men together as if they’re all alike, and likewise for women.</a:t>
            </a:r>
          </a:p>
          <a:p>
            <a:endParaRPr lang="en-US" dirty="0"/>
          </a:p>
        </p:txBody>
      </p:sp>
      <p:sp>
        <p:nvSpPr>
          <p:cNvPr id="4" name="Slide Number Placeholder 3">
            <a:extLst>
              <a:ext uri="{FF2B5EF4-FFF2-40B4-BE49-F238E27FC236}">
                <a16:creationId xmlns:a16="http://schemas.microsoft.com/office/drawing/2014/main" id="{4A01D25C-AFE7-42BC-9C65-1359FBE017F2}"/>
              </a:ext>
            </a:extLst>
          </p:cNvPr>
          <p:cNvSpPr>
            <a:spLocks noGrp="1"/>
          </p:cNvSpPr>
          <p:nvPr>
            <p:ph type="sldNum" sz="quarter" idx="12"/>
          </p:nvPr>
        </p:nvSpPr>
        <p:spPr/>
        <p:txBody>
          <a:bodyPr/>
          <a:lstStyle/>
          <a:p>
            <a:fld id="{8B4A9805-B67D-5D4A-85DC-C8E27BA9210B}" type="slidenum">
              <a:rPr lang="en-US" smtClean="0"/>
              <a:pPr/>
              <a:t>7</a:t>
            </a:fld>
            <a:endParaRPr lang="en-US" dirty="0"/>
          </a:p>
        </p:txBody>
      </p:sp>
    </p:spTree>
    <p:extLst>
      <p:ext uri="{BB962C8B-B14F-4D97-AF65-F5344CB8AC3E}">
        <p14:creationId xmlns:p14="http://schemas.microsoft.com/office/powerpoint/2010/main" val="378316691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Personal Exception Theory</a:t>
            </a:r>
          </a:p>
        </p:txBody>
      </p:sp>
      <p:sp>
        <p:nvSpPr>
          <p:cNvPr id="3" name="Content Placeholder 2"/>
          <p:cNvSpPr>
            <a:spLocks noGrp="1"/>
          </p:cNvSpPr>
          <p:nvPr>
            <p:ph idx="1"/>
          </p:nvPr>
        </p:nvSpPr>
        <p:spPr>
          <a:xfrm>
            <a:off x="914400" y="1456791"/>
            <a:ext cx="8967354" cy="4755473"/>
          </a:xfrm>
        </p:spPr>
        <p:txBody>
          <a:bodyPr>
            <a:normAutofit/>
          </a:bodyPr>
          <a:lstStyle/>
          <a:p>
            <a:pPr marL="342900" indent="-342900">
              <a:lnSpc>
                <a:spcPct val="100000"/>
              </a:lnSpc>
              <a:buFont typeface="Arial" panose="020B0604020202020204" pitchFamily="34" charset="0"/>
              <a:buChar char="•"/>
            </a:pPr>
            <a:r>
              <a:rPr lang="en-US" sz="2800" dirty="0"/>
              <a:t>This tendency to categorize people according to the gender binary results in some stereotyping.</a:t>
            </a:r>
          </a:p>
          <a:p>
            <a:pPr marL="342900" indent="-342900">
              <a:lnSpc>
                <a:spcPct val="100000"/>
              </a:lnSpc>
              <a:buFont typeface="Arial" panose="020B0604020202020204" pitchFamily="34" charset="0"/>
              <a:buChar char="•"/>
            </a:pPr>
            <a:r>
              <a:rPr lang="en-US" sz="2800" dirty="0"/>
              <a:t>A large number of us don’t believe we, personally, conform to a stereotype; we are personal exceptions.</a:t>
            </a:r>
          </a:p>
          <a:p>
            <a:pPr marL="342900" indent="-342900">
              <a:lnSpc>
                <a:spcPct val="100000"/>
              </a:lnSpc>
              <a:buFont typeface="Arial" panose="020B0604020202020204" pitchFamily="34" charset="0"/>
              <a:buChar char="•"/>
            </a:pPr>
            <a:r>
              <a:rPr lang="en-US" sz="2800" dirty="0"/>
              <a:t>When we stop and think about it, we realize that many of the people we know well don’t fit into the stereotypes either.</a:t>
            </a:r>
          </a:p>
        </p:txBody>
      </p:sp>
      <p:sp>
        <p:nvSpPr>
          <p:cNvPr id="4" name="Slide Number Placeholder 3">
            <a:extLst>
              <a:ext uri="{FF2B5EF4-FFF2-40B4-BE49-F238E27FC236}">
                <a16:creationId xmlns:a16="http://schemas.microsoft.com/office/drawing/2014/main" id="{0F91F360-329D-45A6-9CD9-6F8CC26C185A}"/>
              </a:ext>
            </a:extLst>
          </p:cNvPr>
          <p:cNvSpPr>
            <a:spLocks noGrp="1"/>
          </p:cNvSpPr>
          <p:nvPr>
            <p:ph type="sldNum" sz="quarter" idx="12"/>
          </p:nvPr>
        </p:nvSpPr>
        <p:spPr/>
        <p:txBody>
          <a:bodyPr/>
          <a:lstStyle/>
          <a:p>
            <a:fld id="{8B4A9805-B67D-5D4A-85DC-C8E27BA9210B}" type="slidenum">
              <a:rPr lang="en-US" smtClean="0"/>
              <a:pPr/>
              <a:t>8</a:t>
            </a:fld>
            <a:endParaRPr lang="en-US" dirty="0"/>
          </a:p>
        </p:txBody>
      </p:sp>
    </p:spTree>
    <p:extLst>
      <p:ext uri="{BB962C8B-B14F-4D97-AF65-F5344CB8AC3E}">
        <p14:creationId xmlns:p14="http://schemas.microsoft.com/office/powerpoint/2010/main" val="324940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Gender Socialization</a:t>
            </a:r>
          </a:p>
        </p:txBody>
      </p:sp>
      <p:sp>
        <p:nvSpPr>
          <p:cNvPr id="3" name="Content Placeholder 2"/>
          <p:cNvSpPr>
            <a:spLocks noGrp="1"/>
          </p:cNvSpPr>
          <p:nvPr>
            <p:ph idx="1"/>
          </p:nvPr>
        </p:nvSpPr>
        <p:spPr>
          <a:xfrm>
            <a:off x="979714" y="1500334"/>
            <a:ext cx="9241972" cy="4755473"/>
          </a:xfrm>
        </p:spPr>
        <p:txBody>
          <a:bodyPr>
            <a:normAutofit/>
          </a:bodyPr>
          <a:lstStyle/>
          <a:p>
            <a:pPr marL="342900" indent="-342900">
              <a:buFont typeface="Arial" panose="020B0604020202020204" pitchFamily="34" charset="0"/>
              <a:buChar char="•"/>
            </a:pPr>
            <a:r>
              <a:rPr lang="en-US" sz="2800" dirty="0"/>
              <a:t>With our socialization, we put people and things into masculine and feminine categories without thinking about it; this seems natural rather than constructed.</a:t>
            </a:r>
          </a:p>
          <a:p>
            <a:pPr marL="342900" indent="-342900">
              <a:buFont typeface="Arial" panose="020B0604020202020204" pitchFamily="34" charset="0"/>
              <a:buChar char="•"/>
            </a:pPr>
            <a:r>
              <a:rPr lang="en-US" sz="2800" dirty="0"/>
              <a:t>Gender is a logic that we manipulate, but it also manipulates us.</a:t>
            </a:r>
          </a:p>
          <a:p>
            <a:pPr marL="342900" indent="-342900">
              <a:buFont typeface="Arial" panose="020B0604020202020204" pitchFamily="34" charset="0"/>
              <a:buChar char="•"/>
            </a:pPr>
            <a:r>
              <a:rPr lang="en-US" sz="2800" dirty="0"/>
              <a:t>Gender provides a framework in which we can understand our world, but it is a limited worldview. </a:t>
            </a:r>
          </a:p>
        </p:txBody>
      </p:sp>
      <p:sp>
        <p:nvSpPr>
          <p:cNvPr id="2" name="Slide Number Placeholder 1">
            <a:extLst>
              <a:ext uri="{FF2B5EF4-FFF2-40B4-BE49-F238E27FC236}">
                <a16:creationId xmlns:a16="http://schemas.microsoft.com/office/drawing/2014/main" id="{BB8260BE-1E5B-433D-9E3C-4322F026D16F}"/>
              </a:ext>
            </a:extLst>
          </p:cNvPr>
          <p:cNvSpPr>
            <a:spLocks noGrp="1"/>
          </p:cNvSpPr>
          <p:nvPr>
            <p:ph type="sldNum" sz="quarter" idx="12"/>
          </p:nvPr>
        </p:nvSpPr>
        <p:spPr/>
        <p:txBody>
          <a:bodyPr/>
          <a:lstStyle/>
          <a:p>
            <a:fld id="{8B4A9805-B67D-5D4A-85DC-C8E27BA9210B}" type="slidenum">
              <a:rPr lang="en-US" smtClean="0"/>
              <a:pPr/>
              <a:t>9</a:t>
            </a:fld>
            <a:endParaRPr lang="en-US" dirty="0"/>
          </a:p>
        </p:txBody>
      </p:sp>
    </p:spTree>
    <p:extLst>
      <p:ext uri="{BB962C8B-B14F-4D97-AF65-F5344CB8AC3E}">
        <p14:creationId xmlns:p14="http://schemas.microsoft.com/office/powerpoint/2010/main" val="1694043627"/>
      </p:ext>
    </p:extLst>
  </p:cSld>
  <p:clrMapOvr>
    <a:masterClrMapping/>
  </p:clrMapOvr>
  <p:transition spd="slow">
    <p:push dir="u"/>
  </p:transition>
</p:sld>
</file>

<file path=ppt/theme/theme1.xml><?xml version="1.0" encoding="utf-8"?>
<a:theme xmlns:a="http://schemas.openxmlformats.org/drawingml/2006/main" name="WW Norton PowerPoint Template">
  <a:themeElements>
    <a:clrScheme name="W W Norton Template">
      <a:dk1>
        <a:srgbClr val="202020"/>
      </a:dk1>
      <a:lt1>
        <a:srgbClr val="F5F5F5"/>
      </a:lt1>
      <a:dk2>
        <a:srgbClr val="232323"/>
      </a:dk2>
      <a:lt2>
        <a:srgbClr val="E7E6E6"/>
      </a:lt2>
      <a:accent1>
        <a:srgbClr val="0096D5"/>
      </a:accent1>
      <a:accent2>
        <a:srgbClr val="ED7D31"/>
      </a:accent2>
      <a:accent3>
        <a:srgbClr val="A5A5A5"/>
      </a:accent3>
      <a:accent4>
        <a:srgbClr val="FFC000"/>
      </a:accent4>
      <a:accent5>
        <a:srgbClr val="4472C4"/>
      </a:accent5>
      <a:accent6>
        <a:srgbClr val="AD0011"/>
      </a:accent6>
      <a:hlink>
        <a:srgbClr val="0563C1"/>
      </a:hlink>
      <a:folHlink>
        <a:srgbClr val="954F7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24ED871E-6C8D-D743-B622-BC8FA75960F1}" vid="{4AC473D8-0E8A-1E4B-B5F4-5E1B6F72DE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CF75057A451243B61249C659555D69" ma:contentTypeVersion="8" ma:contentTypeDescription="Create a new document." ma:contentTypeScope="" ma:versionID="60f9b396d6cae040f4955673a9c66785">
  <xsd:schema xmlns:xsd="http://www.w3.org/2001/XMLSchema" xmlns:xs="http://www.w3.org/2001/XMLSchema" xmlns:p="http://schemas.microsoft.com/office/2006/metadata/properties" xmlns:ns2="29ca783f-912f-46f6-9cfa-2563059d0a6e" xmlns:ns3="f0d571e2-a21b-4bf5-a161-9831ace2758b" targetNamespace="http://schemas.microsoft.com/office/2006/metadata/properties" ma:root="true" ma:fieldsID="2be99ed8a1d3e6cdafe2d5a55808655f" ns2:_="" ns3:_="">
    <xsd:import namespace="29ca783f-912f-46f6-9cfa-2563059d0a6e"/>
    <xsd:import namespace="f0d571e2-a21b-4bf5-a161-9831ace275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a783f-912f-46f6-9cfa-2563059d0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d571e2-a21b-4bf5-a161-9831ace2758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C29BB1-D4CF-4CDE-A902-12206A47D4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ca783f-912f-46f6-9cfa-2563059d0a6e"/>
    <ds:schemaRef ds:uri="f0d571e2-a21b-4bf5-a161-9831ace275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1E331E-8CA5-44A6-8530-AADD6D27424D}">
  <ds:schemaRefs>
    <ds:schemaRef ds:uri="http://schemas.microsoft.com/sharepoint/v3/contenttype/forms"/>
  </ds:schemaRefs>
</ds:datastoreItem>
</file>

<file path=customXml/itemProps3.xml><?xml version="1.0" encoding="utf-8"?>
<ds:datastoreItem xmlns:ds="http://schemas.openxmlformats.org/officeDocument/2006/customXml" ds:itemID="{D5FC3116-90AD-4514-B1C8-E7CECEA21BED}">
  <ds:schemaRefs>
    <ds:schemaRef ds:uri="http://purl.org/dc/elements/1.1/"/>
    <ds:schemaRef ds:uri="http://purl.org/dc/dcmitype/"/>
    <ds:schemaRef ds:uri="http://www.w3.org/XML/1998/namespace"/>
    <ds:schemaRef ds:uri="f0d571e2-a21b-4bf5-a161-9831ace2758b"/>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29ca783f-912f-46f6-9cfa-2563059d0a6e"/>
  </ds:schemaRefs>
</ds:datastoreItem>
</file>

<file path=docProps/app.xml><?xml version="1.0" encoding="utf-8"?>
<Properties xmlns="http://schemas.openxmlformats.org/officeDocument/2006/extended-properties" xmlns:vt="http://schemas.openxmlformats.org/officeDocument/2006/docPropsVTypes">
  <Template>WW Norton PowerPoint Template</Template>
  <TotalTime>2521</TotalTime>
  <Words>2988</Words>
  <Application>Microsoft Macintosh PowerPoint</Application>
  <PresentationFormat>Widescreen</PresentationFormat>
  <Paragraphs>287</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Archer-Book</vt:lpstr>
      <vt:lpstr>Arial</vt:lpstr>
      <vt:lpstr>Calibri</vt:lpstr>
      <vt:lpstr>Cambria</vt:lpstr>
      <vt:lpstr>Source Sans Pro Semibold</vt:lpstr>
      <vt:lpstr>Verdana</vt:lpstr>
      <vt:lpstr>Wingdings</vt:lpstr>
      <vt:lpstr>WW Norton PowerPoint Template</vt:lpstr>
      <vt:lpstr>CHAPTER 2</vt:lpstr>
      <vt:lpstr>Chapter 2 Ideas</vt:lpstr>
      <vt:lpstr>Chapter 2 Outline</vt:lpstr>
      <vt:lpstr>Q &amp; A</vt:lpstr>
      <vt:lpstr>Opposite Sex?</vt:lpstr>
      <vt:lpstr>Opposite Is Not Accurate</vt:lpstr>
      <vt:lpstr>The Gender Binary</vt:lpstr>
      <vt:lpstr>The Personal Exception Theory</vt:lpstr>
      <vt:lpstr>Gender Socialization</vt:lpstr>
      <vt:lpstr>The Binary and Our Bodies</vt:lpstr>
      <vt:lpstr>Table 2 .1 | STEPS TOWARD BECOMING A “MAN ” OR A “WOMAN ” IN THE UNITED STATES</vt:lpstr>
      <vt:lpstr>Gender Identity</vt:lpstr>
      <vt:lpstr>Gender Expression</vt:lpstr>
      <vt:lpstr>The 10 Percent</vt:lpstr>
      <vt:lpstr>Intersex Infants and the Binary</vt:lpstr>
      <vt:lpstr>Transgender and Nonbinary</vt:lpstr>
      <vt:lpstr>Pronouns and Identity Choices</vt:lpstr>
      <vt:lpstr>Danica Roem</vt:lpstr>
      <vt:lpstr>The 90 Percent</vt:lpstr>
      <vt:lpstr>“Warpaint”</vt:lpstr>
      <vt:lpstr>The 90 Percent, Continued</vt:lpstr>
      <vt:lpstr>Ideology Defined</vt:lpstr>
      <vt:lpstr>Gender Ideologies</vt:lpstr>
      <vt:lpstr>Sex-Switching</vt:lpstr>
      <vt:lpstr>Sex-Switching, Continued</vt:lpstr>
      <vt:lpstr>Differing Definitions of Gender</vt:lpstr>
      <vt:lpstr>The Binary and Everything Else</vt:lpstr>
      <vt:lpstr>Gendering</vt:lpstr>
      <vt:lpstr>Gender Binary Glasses</vt:lpstr>
      <vt:lpstr>Gendering Examples</vt:lpstr>
      <vt:lpstr>Stereotypes</vt:lpstr>
      <vt:lpstr>Conclusion</vt:lpstr>
      <vt:lpstr>Clicker Question 1</vt:lpstr>
      <vt:lpstr>Clicker Question 2</vt:lpstr>
      <vt:lpstr>Clicker Question 3</vt:lpstr>
      <vt:lpstr>Clicker Question 4</vt:lpstr>
      <vt:lpstr>Clicker Question 5</vt:lpstr>
      <vt:lpstr>Credits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Rosalind Fisher</dc:creator>
  <cp:lastModifiedBy>Samuel Tang</cp:lastModifiedBy>
  <cp:revision>183</cp:revision>
  <cp:lastPrinted>2018-09-20T20:33:47Z</cp:lastPrinted>
  <dcterms:created xsi:type="dcterms:W3CDTF">2018-08-03T21:42:17Z</dcterms:created>
  <dcterms:modified xsi:type="dcterms:W3CDTF">2018-11-27T17:14:26Z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0x010100F0CF75057A451243B61249C659555D69</vt:lpwstr>
  </property>
</Properties>
</file>