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753600" cy="73152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Adigiana Toybox" panose="020B0604020202020204" charset="0"/>
      <p:regular r:id="rId11"/>
      <p:bold r:id="rId12"/>
      <p:italic r:id="rId13"/>
      <p:boldItalic r:id="rId14"/>
    </p:embeddedFont>
    <p:embeddedFont>
      <p:font typeface="Bebas Neue" panose="020B0604020202020204" charset="0"/>
      <p:regular r:id="rId15"/>
      <p:bold r:id="rId16"/>
    </p:embeddedFont>
    <p:embeddedFont>
      <p:font typeface="Montserrat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144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816" y="462083"/>
            <a:ext cx="8336522" cy="5914769"/>
            <a:chOff x="0" y="0"/>
            <a:chExt cx="11404825" cy="8091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404826" cy="8091732"/>
            </a:xfrm>
            <a:custGeom>
              <a:avLst/>
              <a:gdLst/>
              <a:ahLst/>
              <a:cxnLst/>
              <a:rect l="l" t="t" r="r" b="b"/>
              <a:pathLst>
                <a:path w="11404826" h="8091732">
                  <a:moveTo>
                    <a:pt x="11404826" y="279400"/>
                  </a:moveTo>
                  <a:lnTo>
                    <a:pt x="11404826" y="0"/>
                  </a:lnTo>
                  <a:lnTo>
                    <a:pt x="0" y="0"/>
                  </a:lnTo>
                  <a:lnTo>
                    <a:pt x="0" y="8091732"/>
                  </a:lnTo>
                  <a:lnTo>
                    <a:pt x="11404826" y="8091732"/>
                  </a:lnTo>
                  <a:lnTo>
                    <a:pt x="11404826" y="279400"/>
                  </a:lnTo>
                  <a:close/>
                  <a:moveTo>
                    <a:pt x="11326085" y="279400"/>
                  </a:moveTo>
                  <a:lnTo>
                    <a:pt x="11326085" y="8012992"/>
                  </a:lnTo>
                  <a:lnTo>
                    <a:pt x="78740" y="8012992"/>
                  </a:lnTo>
                  <a:lnTo>
                    <a:pt x="78740" y="78740"/>
                  </a:lnTo>
                  <a:lnTo>
                    <a:pt x="11326085" y="78740"/>
                  </a:lnTo>
                  <a:lnTo>
                    <a:pt x="11326085" y="279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85230" y="3943032"/>
            <a:ext cx="6429103" cy="2945674"/>
            <a:chOff x="0" y="0"/>
            <a:chExt cx="2102573" cy="96335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2573" cy="963353"/>
            </a:xfrm>
            <a:custGeom>
              <a:avLst/>
              <a:gdLst/>
              <a:ahLst/>
              <a:cxnLst/>
              <a:rect l="l" t="t" r="r" b="b"/>
              <a:pathLst>
                <a:path w="2102573" h="963353">
                  <a:moveTo>
                    <a:pt x="0" y="0"/>
                  </a:moveTo>
                  <a:lnTo>
                    <a:pt x="2102573" y="0"/>
                  </a:lnTo>
                  <a:lnTo>
                    <a:pt x="2102573" y="963353"/>
                  </a:lnTo>
                  <a:lnTo>
                    <a:pt x="0" y="963353"/>
                  </a:ln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04290" y="4212171"/>
            <a:ext cx="8145020" cy="3560883"/>
            <a:chOff x="0" y="-57151"/>
            <a:chExt cx="10860026" cy="4747843"/>
          </a:xfrm>
        </p:grpSpPr>
        <p:sp>
          <p:nvSpPr>
            <p:cNvPr id="7" name="TextBox 7"/>
            <p:cNvSpPr txBox="1"/>
            <p:nvPr/>
          </p:nvSpPr>
          <p:spPr>
            <a:xfrm>
              <a:off x="1976" y="753830"/>
              <a:ext cx="10818149" cy="3059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94"/>
                </a:lnSpc>
              </a:pPr>
              <a:r>
                <a:rPr lang="en-US" sz="8294" b="1" spc="580">
                  <a:solidFill>
                    <a:srgbClr val="000000"/>
                  </a:solidFill>
                  <a:latin typeface="Bebas Neue"/>
                </a:rPr>
                <a:t>YOUR BRAIN ON STRESS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1"/>
              <a:ext cx="10860026" cy="1744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06"/>
                </a:lnSpc>
              </a:pPr>
              <a:r>
                <a:rPr lang="en-US" sz="2433" spc="364" dirty="0">
                  <a:solidFill>
                    <a:srgbClr val="000000"/>
                  </a:solidFill>
                  <a:latin typeface="Montserrat"/>
                </a:rPr>
                <a:t>WEEK </a:t>
              </a:r>
              <a:r>
                <a:rPr lang="en-US" sz="2433" spc="364" dirty="0" smtClean="0">
                  <a:solidFill>
                    <a:srgbClr val="000000"/>
                  </a:solidFill>
                  <a:latin typeface="Montserrat"/>
                </a:rPr>
                <a:t>5</a:t>
              </a:r>
              <a:endParaRPr lang="en-US" sz="2433" spc="364" dirty="0">
                <a:solidFill>
                  <a:srgbClr val="000000"/>
                </a:solidFill>
                <a:latin typeface="Montserrat"/>
              </a:endParaRPr>
            </a:p>
            <a:p>
              <a:pPr algn="ctr">
                <a:lnSpc>
                  <a:spcPts val="3406"/>
                </a:lnSpc>
              </a:pPr>
              <a:endParaRPr lang="en-US" sz="2433" spc="364" dirty="0">
                <a:solidFill>
                  <a:srgbClr val="000000"/>
                </a:solidFill>
                <a:latin typeface="Montserrat"/>
              </a:endParaRPr>
            </a:p>
            <a:p>
              <a:pPr algn="ctr">
                <a:lnSpc>
                  <a:spcPts val="3406"/>
                </a:lnSpc>
              </a:pPr>
              <a:endParaRPr lang="en-US" sz="2433" spc="364" dirty="0">
                <a:solidFill>
                  <a:srgbClr val="000000"/>
                </a:solidFill>
                <a:latin typeface="Montserrat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327452"/>
              <a:ext cx="10832108" cy="363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2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927263"/>
              <a:ext cx="10860026" cy="5470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0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76449" y="985648"/>
            <a:ext cx="8336522" cy="5914769"/>
            <a:chOff x="0" y="0"/>
            <a:chExt cx="11404825" cy="809173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404826" cy="8091732"/>
            </a:xfrm>
            <a:custGeom>
              <a:avLst/>
              <a:gdLst/>
              <a:ahLst/>
              <a:cxnLst/>
              <a:rect l="l" t="t" r="r" b="b"/>
              <a:pathLst>
                <a:path w="11404826" h="8091732">
                  <a:moveTo>
                    <a:pt x="11404826" y="279400"/>
                  </a:moveTo>
                  <a:lnTo>
                    <a:pt x="11404826" y="0"/>
                  </a:lnTo>
                  <a:lnTo>
                    <a:pt x="0" y="0"/>
                  </a:lnTo>
                  <a:lnTo>
                    <a:pt x="0" y="8091732"/>
                  </a:lnTo>
                  <a:lnTo>
                    <a:pt x="11404826" y="8091732"/>
                  </a:lnTo>
                  <a:lnTo>
                    <a:pt x="11404826" y="279400"/>
                  </a:lnTo>
                  <a:close/>
                  <a:moveTo>
                    <a:pt x="11326085" y="279400"/>
                  </a:moveTo>
                  <a:lnTo>
                    <a:pt x="11326085" y="8012992"/>
                  </a:lnTo>
                  <a:lnTo>
                    <a:pt x="78740" y="8012992"/>
                  </a:lnTo>
                  <a:lnTo>
                    <a:pt x="78740" y="78740"/>
                  </a:lnTo>
                  <a:lnTo>
                    <a:pt x="11326085" y="78740"/>
                  </a:lnTo>
                  <a:lnTo>
                    <a:pt x="11326085" y="279400"/>
                  </a:lnTo>
                  <a:close/>
                </a:path>
              </a:pathLst>
            </a:custGeom>
            <a:solidFill>
              <a:srgbClr val="FFC5D3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9493" y="50441"/>
            <a:ext cx="9074614" cy="721431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070828" y="719084"/>
            <a:ext cx="5941974" cy="71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4"/>
              </a:lnSpc>
              <a:spcBef>
                <a:spcPct val="0"/>
              </a:spcBef>
            </a:pPr>
            <a:r>
              <a:rPr lang="en-US" sz="4160">
                <a:solidFill>
                  <a:srgbClr val="000000"/>
                </a:solidFill>
                <a:latin typeface="Adigiana Toybox"/>
              </a:rPr>
              <a:t>Stress and learning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7235" y="2305050"/>
            <a:ext cx="7399130" cy="193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Montserrat"/>
              </a:rPr>
              <a:t>Sensory information enters the brain and is filtered into one of two areas: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Montserrat"/>
              </a:rPr>
              <a:t>  1. Pre-frontal cortex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Montserrat"/>
              </a:rPr>
              <a:t>  2. Lower, automatic brain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12802" y="3681083"/>
            <a:ext cx="1526329" cy="36341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263442">
            <a:off x="6879791" y="2753547"/>
            <a:ext cx="2051161" cy="205116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-1254679">
            <a:off x="7273373" y="3352534"/>
            <a:ext cx="1082908" cy="442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6"/>
              </a:lnSpc>
              <a:spcBef>
                <a:spcPct val="0"/>
              </a:spcBef>
            </a:pPr>
            <a:r>
              <a:rPr lang="en-US" sz="2582" dirty="0">
                <a:solidFill>
                  <a:srgbClr val="000000"/>
                </a:solidFill>
                <a:latin typeface="Adigiana Toybox"/>
              </a:rPr>
              <a:t>What?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9493" y="0"/>
            <a:ext cx="9074614" cy="721431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020878" y="742406"/>
            <a:ext cx="5711845" cy="71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Adigiana Toybox"/>
              </a:rPr>
              <a:t>How this impacts you: 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10814" y="2086720"/>
            <a:ext cx="5983987" cy="2354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Montserrat"/>
              </a:rPr>
              <a:t>Because the amygdala routes information based on emotional state, un-managed stress can hijack the brain's ability to process and comprehend course material.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950" y="4441183"/>
            <a:ext cx="1519636" cy="28740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739" t="3461" r="3856" b="3856"/>
          <a:stretch>
            <a:fillRect/>
          </a:stretch>
        </p:blipFill>
        <p:spPr>
          <a:xfrm rot="-924947">
            <a:off x="-300711" y="2691116"/>
            <a:ext cx="2850692" cy="27986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-930505">
            <a:off x="213189" y="3267799"/>
            <a:ext cx="1690919" cy="1104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digiana Toybox"/>
              </a:rPr>
              <a:t>So my brain decides what to prioritize based on my feelings?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8280" y="160777"/>
            <a:ext cx="8797039" cy="699364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227706" y="785857"/>
            <a:ext cx="5298187" cy="71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Adigiana Toybox"/>
              </a:rPr>
              <a:t>Causes of stress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23665" y="3963985"/>
            <a:ext cx="1910192" cy="33512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183164">
            <a:off x="6942735" y="2536313"/>
            <a:ext cx="2373583" cy="237358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1180473">
            <a:off x="7421592" y="3121027"/>
            <a:ext cx="1254164" cy="825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digiana Toybox"/>
              </a:rPr>
              <a:t>Ughhh, where do I even begin?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12121" y="2084606"/>
            <a:ext cx="4198730" cy="187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Montserrat"/>
              </a:rPr>
              <a:t>Use the worksheet provided to identify and list your stressors. 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Montserrat"/>
              </a:rPr>
              <a:t>This is for your eyes only.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8248" y="147045"/>
            <a:ext cx="8823886" cy="70149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642669" y="4024449"/>
            <a:ext cx="3451860" cy="345186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123383" y="579120"/>
            <a:ext cx="5733616" cy="1458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Adigiana Toybox"/>
              </a:rPr>
              <a:t>Preventing and managing stress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72038" y="3430905"/>
            <a:ext cx="952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883897" y="2009516"/>
            <a:ext cx="6520543" cy="2739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12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</a:rPr>
              <a:t>- Identify your sources of stress &amp; triggers</a:t>
            </a:r>
          </a:p>
          <a:p>
            <a:pPr>
              <a:lnSpc>
                <a:spcPts val="2412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</a:rPr>
              <a:t>- Focus on what you can control </a:t>
            </a:r>
          </a:p>
          <a:p>
            <a:pPr>
              <a:lnSpc>
                <a:spcPts val="2412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</a:rPr>
              <a:t>- Balance your time &amp; stay on top of your course material </a:t>
            </a:r>
          </a:p>
          <a:p>
            <a:pPr>
              <a:lnSpc>
                <a:spcPts val="2412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</a:rPr>
              <a:t>- Choose productivity over procrastination</a:t>
            </a:r>
          </a:p>
          <a:p>
            <a:pPr>
              <a:lnSpc>
                <a:spcPts val="2412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</a:rPr>
              <a:t>- Speak with someone you trust (i.e., CAPS)</a:t>
            </a:r>
          </a:p>
          <a:p>
            <a:pPr>
              <a:lnSpc>
                <a:spcPts val="2412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</a:rPr>
              <a:t>- Practice self-care </a:t>
            </a:r>
          </a:p>
          <a:p>
            <a:pPr>
              <a:lnSpc>
                <a:spcPts val="2412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</a:rPr>
              <a:t>- Be in the present moment </a:t>
            </a:r>
          </a:p>
          <a:p>
            <a:pPr>
              <a:lnSpc>
                <a:spcPts val="2412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</a:rPr>
              <a:t>- Wellness: exercise, proper nutrition &amp; sleep </a:t>
            </a:r>
          </a:p>
          <a:p>
            <a:pPr>
              <a:lnSpc>
                <a:spcPts val="2412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</a:rPr>
              <a:t>- Process your day – write about your stress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52236">
            <a:off x="-330063" y="2631404"/>
            <a:ext cx="2453280" cy="245328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-990134">
            <a:off x="107646" y="3156702"/>
            <a:ext cx="1399293" cy="974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Adigiana Toybox"/>
              </a:rPr>
              <a:t>Looks like I've got some boundaries to set.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259</Words>
  <Application>Microsoft Office PowerPoint</Application>
  <PresentationFormat>Custom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Adigiana Toybox</vt:lpstr>
      <vt:lpstr>Bebas Neue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6</dc:title>
  <dc:creator>Angela Zanardelli Sickler</dc:creator>
  <cp:lastModifiedBy>Angela Zanardelli Sickler</cp:lastModifiedBy>
  <cp:revision>3</cp:revision>
  <dcterms:created xsi:type="dcterms:W3CDTF">2006-08-16T00:00:00Z</dcterms:created>
  <dcterms:modified xsi:type="dcterms:W3CDTF">2021-07-19T19:13:26Z</dcterms:modified>
  <dc:identifier>DADepCyp3ao</dc:identifier>
</cp:coreProperties>
</file>