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5" r:id="rId10"/>
    <p:sldId id="267" r:id="rId11"/>
    <p:sldId id="269" r:id="rId12"/>
  </p:sldIdLst>
  <p:sldSz cx="9753600" cy="73152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League Spartan" panose="020B0604020202020204" charset="0"/>
      <p:regular r:id="rId21"/>
    </p:embeddedFont>
    <p:embeddedFont>
      <p:font typeface="Lemon Tuesday" panose="020B0604020202020204" charset="0"/>
      <p:regular r:id="rId22"/>
    </p:embeddedFont>
    <p:embeddedFont>
      <p:font typeface="Signika" panose="020B0604020202020204" charset="0"/>
      <p:regular r:id="rId23"/>
      <p:bold r:id="rId24"/>
    </p:embeddedFont>
    <p:embeddedFont>
      <p:font typeface="Code Pr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394" autoAdjust="0"/>
  </p:normalViewPr>
  <p:slideViewPr>
    <p:cSldViewPr>
      <p:cViewPr varScale="1">
        <p:scale>
          <a:sx n="75" d="100"/>
          <a:sy n="75" d="100"/>
        </p:scale>
        <p:origin x="9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88OL8NdkV-s" TargetMode="External"/><Relationship Id="rId1" Type="http://schemas.openxmlformats.org/officeDocument/2006/relationships/video" Target="https://youtu.be/ELpfYCZa87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53051" y="1787901"/>
            <a:ext cx="3891686" cy="5852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608" r="8343" b="9608"/>
          <a:stretch>
            <a:fillRect/>
          </a:stretch>
        </p:blipFill>
        <p:spPr>
          <a:xfrm>
            <a:off x="12016" y="-107872"/>
            <a:ext cx="5584909" cy="32733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95842" y="-190325"/>
            <a:ext cx="4726524" cy="37812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623" y="-107872"/>
            <a:ext cx="9817740" cy="7468285"/>
            <a:chOff x="0" y="0"/>
            <a:chExt cx="10797848" cy="82138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97849" cy="8213847"/>
            </a:xfrm>
            <a:custGeom>
              <a:avLst/>
              <a:gdLst/>
              <a:ahLst/>
              <a:cxnLst/>
              <a:rect l="l" t="t" r="r" b="b"/>
              <a:pathLst>
                <a:path w="10797849" h="8213847">
                  <a:moveTo>
                    <a:pt x="0" y="0"/>
                  </a:moveTo>
                  <a:lnTo>
                    <a:pt x="10797849" y="0"/>
                  </a:lnTo>
                  <a:lnTo>
                    <a:pt x="10797849" y="8213847"/>
                  </a:lnTo>
                  <a:lnTo>
                    <a:pt x="0" y="8213847"/>
                  </a:lnTo>
                  <a:close/>
                </a:path>
              </a:pathLst>
            </a:custGeom>
            <a:solidFill>
              <a:srgbClr val="A6A6A6">
                <a:alpha val="38823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5"/>
          <a:srcRect l="5724" b="12439"/>
          <a:stretch/>
        </p:blipFill>
        <p:spPr>
          <a:xfrm>
            <a:off x="1" y="3129591"/>
            <a:ext cx="6858000" cy="451047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76441" y="1432098"/>
            <a:ext cx="7034114" cy="1992337"/>
            <a:chOff x="0" y="0"/>
            <a:chExt cx="1786988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86988" cy="660400"/>
            </a:xfrm>
            <a:custGeom>
              <a:avLst/>
              <a:gdLst/>
              <a:ahLst/>
              <a:cxnLst/>
              <a:rect l="l" t="t" r="r" b="b"/>
              <a:pathLst>
                <a:path w="1786988" h="660400">
                  <a:moveTo>
                    <a:pt x="166252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62528" y="0"/>
                  </a:lnTo>
                  <a:cubicBezTo>
                    <a:pt x="1731108" y="0"/>
                    <a:pt x="1786988" y="55880"/>
                    <a:pt x="1786988" y="124460"/>
                  </a:cubicBezTo>
                  <a:lnTo>
                    <a:pt x="1786988" y="535940"/>
                  </a:lnTo>
                  <a:cubicBezTo>
                    <a:pt x="1786988" y="604520"/>
                    <a:pt x="1731108" y="660400"/>
                    <a:pt x="1662528" y="660400"/>
                  </a:cubicBezTo>
                  <a:close/>
                </a:path>
              </a:pathLst>
            </a:custGeom>
            <a:solidFill>
              <a:srgbClr val="253039">
                <a:alpha val="85882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82314" y="1499458"/>
            <a:ext cx="681636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97"/>
              </a:lnSpc>
            </a:pPr>
            <a:r>
              <a:rPr lang="en-US" sz="4000" spc="223" dirty="0" smtClean="0">
                <a:solidFill>
                  <a:srgbClr val="FFFFFF"/>
                </a:solidFill>
                <a:latin typeface="League Spartan"/>
              </a:rPr>
              <a:t>You </a:t>
            </a:r>
            <a:r>
              <a:rPr lang="en-US" sz="4000" spc="223" dirty="0">
                <a:solidFill>
                  <a:srgbClr val="FFFFFF"/>
                </a:solidFill>
                <a:latin typeface="League Spartan"/>
              </a:rPr>
              <a:t>@ </a:t>
            </a:r>
            <a:r>
              <a:rPr lang="en-US" sz="4000" spc="223" dirty="0" smtClean="0">
                <a:solidFill>
                  <a:srgbClr val="FFFFFF"/>
                </a:solidFill>
                <a:latin typeface="League Spartan"/>
              </a:rPr>
              <a:t>WSU: Simplifying for Success</a:t>
            </a:r>
            <a:endParaRPr lang="en-US" sz="4000" spc="223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57200" y="432292"/>
            <a:ext cx="8839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ignika" panose="020B0604020202020204" charset="0"/>
              </a:rPr>
              <a:t>Worried about previous procrastination habits following you to college? </a:t>
            </a:r>
            <a:endParaRPr lang="en-US" sz="4000" dirty="0" smtClean="0">
              <a:solidFill>
                <a:schemeClr val="bg1"/>
              </a:solidFill>
              <a:latin typeface="Signika" panose="020B060402020202020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Signika" panose="020B0604020202020204" charset="0"/>
              </a:rPr>
              <a:t>There's </a:t>
            </a:r>
            <a:r>
              <a:rPr lang="en-US" sz="4000" dirty="0">
                <a:solidFill>
                  <a:schemeClr val="bg1"/>
                </a:solidFill>
                <a:latin typeface="Signika" panose="020B0604020202020204" charset="0"/>
              </a:rPr>
              <a:t>a group for that...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l="15572" t="10135" r="17756" b="51240"/>
          <a:stretch>
            <a:fillRect/>
          </a:stretch>
        </p:blipFill>
        <p:spPr>
          <a:xfrm>
            <a:off x="152400" y="2667000"/>
            <a:ext cx="9400588" cy="36728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752226">
            <a:off x="6121142" y="3191866"/>
            <a:ext cx="2828649" cy="13117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6526535"/>
            <a:ext cx="97536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chemeClr val="bg1"/>
                </a:solidFill>
                <a:latin typeface="Code Pro"/>
              </a:rPr>
              <a:t>(this free service is linked in week </a:t>
            </a:r>
            <a:r>
              <a:rPr lang="en-US" sz="2100" dirty="0" smtClean="0">
                <a:solidFill>
                  <a:schemeClr val="bg1"/>
                </a:solidFill>
                <a:latin typeface="Code Pro"/>
              </a:rPr>
              <a:t>1 </a:t>
            </a:r>
            <a:r>
              <a:rPr lang="en-US" sz="2100" dirty="0">
                <a:solidFill>
                  <a:schemeClr val="bg1"/>
                </a:solidFill>
                <a:latin typeface="Code Pro"/>
              </a:rPr>
              <a:t>module)</a:t>
            </a:r>
          </a:p>
        </p:txBody>
      </p:sp>
    </p:spTree>
    <p:extLst>
      <p:ext uri="{BB962C8B-B14F-4D97-AF65-F5344CB8AC3E}">
        <p14:creationId xmlns:p14="http://schemas.microsoft.com/office/powerpoint/2010/main" val="31218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077"/>
          <a:stretch>
            <a:fillRect/>
          </a:stretch>
        </p:blipFill>
        <p:spPr>
          <a:xfrm>
            <a:off x="838200" y="1371600"/>
            <a:ext cx="3441613" cy="5421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639" r="974" b="3860"/>
          <a:stretch>
            <a:fillRect/>
          </a:stretch>
        </p:blipFill>
        <p:spPr>
          <a:xfrm>
            <a:off x="5181600" y="1388448"/>
            <a:ext cx="3696651" cy="54044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600" y="353797"/>
            <a:ext cx="9222101" cy="78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5500" spc="358" dirty="0">
                <a:solidFill>
                  <a:schemeClr val="bg1"/>
                </a:solidFill>
                <a:latin typeface="Lemon Tuesday" panose="020B0604020202020204" charset="0"/>
              </a:rPr>
              <a:t>Creating a block schedule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4308" y="1676400"/>
            <a:ext cx="1744090" cy="1231106"/>
          </a:xfrm>
          <a:prstGeom prst="rect">
            <a:avLst/>
          </a:prstGeom>
          <a:solidFill>
            <a:srgbClr val="253039">
              <a:alpha val="92000"/>
            </a:srgb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1571" dirty="0">
                <a:solidFill>
                  <a:schemeClr val="bg1"/>
                </a:solidFill>
                <a:latin typeface="Signika" panose="020B0604020202020204" charset="0"/>
              </a:rPr>
              <a:t>-Google Calendar</a:t>
            </a:r>
          </a:p>
          <a:p>
            <a:pPr>
              <a:lnSpc>
                <a:spcPts val="3173"/>
              </a:lnSpc>
            </a:pPr>
            <a:r>
              <a:rPr lang="en-US" sz="1571" dirty="0">
                <a:solidFill>
                  <a:schemeClr val="bg1"/>
                </a:solidFill>
                <a:latin typeface="Signika" panose="020B0604020202020204" charset="0"/>
              </a:rPr>
              <a:t>-Microsoft Outlook</a:t>
            </a:r>
          </a:p>
          <a:p>
            <a:pPr>
              <a:lnSpc>
                <a:spcPts val="3173"/>
              </a:lnSpc>
            </a:pPr>
            <a:r>
              <a:rPr lang="en-US" sz="1571" dirty="0">
                <a:solidFill>
                  <a:schemeClr val="bg1"/>
                </a:solidFill>
                <a:latin typeface="Signika" panose="020B0604020202020204" charset="0"/>
              </a:rPr>
              <a:t>-My Study </a:t>
            </a:r>
            <a:r>
              <a:rPr lang="en-US" sz="1571" dirty="0" smtClean="0">
                <a:solidFill>
                  <a:schemeClr val="bg1"/>
                </a:solidFill>
                <a:latin typeface="Signika" panose="020B0604020202020204" charset="0"/>
              </a:rPr>
              <a:t>Life</a:t>
            </a:r>
            <a:endParaRPr lang="en-US" sz="1571" dirty="0">
              <a:solidFill>
                <a:schemeClr val="bg1"/>
              </a:solidFill>
              <a:latin typeface="Signika" panose="020B06040202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72400" y="5410200"/>
            <a:ext cx="1899220" cy="1628651"/>
          </a:xfrm>
          <a:prstGeom prst="rect">
            <a:avLst/>
          </a:prstGeom>
          <a:solidFill>
            <a:srgbClr val="253039">
              <a:alpha val="92000"/>
            </a:srgb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7"/>
              </a:lnSpc>
            </a:pPr>
            <a:r>
              <a:rPr lang="en-US" sz="1571" dirty="0">
                <a:solidFill>
                  <a:schemeClr val="bg1"/>
                </a:solidFill>
                <a:latin typeface="Signika" panose="020B0604020202020204" charset="0"/>
              </a:rPr>
              <a:t>-Weekly calendar (included in this week's assignment)</a:t>
            </a:r>
          </a:p>
          <a:p>
            <a:pPr>
              <a:lnSpc>
                <a:spcPts val="3173"/>
              </a:lnSpc>
            </a:pPr>
            <a:r>
              <a:rPr lang="en-US" sz="1571" dirty="0">
                <a:solidFill>
                  <a:schemeClr val="bg1"/>
                </a:solidFill>
                <a:latin typeface="Signika" panose="020B0604020202020204" charset="0"/>
              </a:rPr>
              <a:t>-Paper planner</a:t>
            </a:r>
          </a:p>
          <a:p>
            <a:pPr>
              <a:lnSpc>
                <a:spcPts val="3173"/>
              </a:lnSpc>
            </a:pPr>
            <a:r>
              <a:rPr lang="en-US" sz="1571" dirty="0">
                <a:solidFill>
                  <a:schemeClr val="bg1"/>
                </a:solidFill>
                <a:latin typeface="Signika" panose="020B0604020202020204" charset="0"/>
              </a:rPr>
              <a:t>-Bullet </a:t>
            </a:r>
            <a:r>
              <a:rPr lang="en-US" sz="1571" dirty="0" smtClean="0">
                <a:solidFill>
                  <a:schemeClr val="bg1"/>
                </a:solidFill>
                <a:latin typeface="Signika" panose="020B0604020202020204" charset="0"/>
              </a:rPr>
              <a:t>journaling</a:t>
            </a:r>
            <a:endParaRPr lang="en-US" sz="1571" dirty="0">
              <a:solidFill>
                <a:schemeClr val="bg1"/>
              </a:solidFill>
              <a:latin typeface="Signik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2862" y="807720"/>
            <a:ext cx="7851321" cy="103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0"/>
              </a:lnSpc>
            </a:pPr>
            <a:r>
              <a:rPr lang="en-US" sz="7164" spc="931" dirty="0">
                <a:solidFill>
                  <a:srgbClr val="FFFFFF"/>
                </a:solidFill>
                <a:latin typeface="Lemon Tuesday" panose="020B0604020202020204" charset="0"/>
              </a:rPr>
              <a:t>FYS CULTURE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65268" y="3019481"/>
            <a:ext cx="6223063" cy="1276238"/>
            <a:chOff x="0" y="0"/>
            <a:chExt cx="8297418" cy="1701651"/>
          </a:xfrm>
        </p:grpSpPr>
        <p:sp>
          <p:nvSpPr>
            <p:cNvPr id="4" name="TextBox 4"/>
            <p:cNvSpPr txBox="1"/>
            <p:nvPr/>
          </p:nvSpPr>
          <p:spPr>
            <a:xfrm>
              <a:off x="0" y="447675"/>
              <a:ext cx="8297418" cy="777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91170" y="1292076"/>
              <a:ext cx="6915077" cy="40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1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91170" y="-38100"/>
              <a:ext cx="6915077" cy="40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632" y="1805675"/>
            <a:ext cx="9790485" cy="4935652"/>
            <a:chOff x="0" y="-47625"/>
            <a:chExt cx="13053980" cy="6580869"/>
          </a:xfrm>
        </p:grpSpPr>
        <p:sp>
          <p:nvSpPr>
            <p:cNvPr id="8" name="TextBox 8"/>
            <p:cNvSpPr txBox="1"/>
            <p:nvPr/>
          </p:nvSpPr>
          <p:spPr>
            <a:xfrm>
              <a:off x="0" y="698727"/>
              <a:ext cx="13053980" cy="516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93014" lvl="1" indent="-496507">
                <a:lnSpc>
                  <a:spcPts val="6014"/>
                </a:lnSpc>
                <a:buFont typeface="Arial"/>
                <a:buChar char="•"/>
              </a:pPr>
              <a:r>
                <a:rPr lang="en-US" sz="6014" dirty="0">
                  <a:solidFill>
                    <a:srgbClr val="FFFFFF"/>
                  </a:solidFill>
                  <a:latin typeface="Signika"/>
                </a:rPr>
                <a:t>Collaborative</a:t>
              </a:r>
            </a:p>
            <a:p>
              <a:pPr marL="993014" lvl="1" indent="-496507">
                <a:lnSpc>
                  <a:spcPts val="6014"/>
                </a:lnSpc>
                <a:buFont typeface="Arial"/>
                <a:buChar char="•"/>
              </a:pPr>
              <a:r>
                <a:rPr lang="en-US" sz="6014" dirty="0">
                  <a:solidFill>
                    <a:srgbClr val="FFFFFF"/>
                  </a:solidFill>
                  <a:latin typeface="Signika"/>
                </a:rPr>
                <a:t>Evidence-based</a:t>
              </a:r>
            </a:p>
            <a:p>
              <a:pPr marL="993014" lvl="1" indent="-496507">
                <a:lnSpc>
                  <a:spcPts val="6014"/>
                </a:lnSpc>
                <a:buFont typeface="Arial"/>
                <a:buChar char="•"/>
              </a:pPr>
              <a:r>
                <a:rPr lang="en-US" sz="6014" dirty="0">
                  <a:solidFill>
                    <a:srgbClr val="FFFFFF"/>
                  </a:solidFill>
                  <a:latin typeface="Signika"/>
                </a:rPr>
                <a:t>Inclusive</a:t>
              </a:r>
            </a:p>
            <a:p>
              <a:pPr marL="993014" lvl="1" indent="-496507">
                <a:lnSpc>
                  <a:spcPts val="6014"/>
                </a:lnSpc>
                <a:buFont typeface="Arial"/>
                <a:buChar char="•"/>
              </a:pPr>
              <a:r>
                <a:rPr lang="en-US" sz="6014" dirty="0" smtClean="0">
                  <a:solidFill>
                    <a:srgbClr val="FFFFFF"/>
                  </a:solidFill>
                  <a:latin typeface="Signika"/>
                </a:rPr>
                <a:t>Performance enhancing</a:t>
              </a:r>
              <a:endParaRPr lang="en-US" sz="6014" dirty="0">
                <a:solidFill>
                  <a:srgbClr val="FFFFFF"/>
                </a:solidFill>
                <a:latin typeface="Signika"/>
              </a:endParaRPr>
            </a:p>
            <a:p>
              <a:pPr marL="993014" lvl="1" indent="-496507">
                <a:lnSpc>
                  <a:spcPts val="6014"/>
                </a:lnSpc>
                <a:buFont typeface="Arial"/>
                <a:buChar char="•"/>
              </a:pPr>
              <a:r>
                <a:rPr lang="en-US" sz="6014" dirty="0">
                  <a:solidFill>
                    <a:srgbClr val="FFFFFF"/>
                  </a:solidFill>
                  <a:latin typeface="Signika"/>
                </a:rPr>
                <a:t>Safe </a:t>
              </a:r>
              <a:r>
                <a:rPr lang="en-US" sz="6014" dirty="0" smtClean="0">
                  <a:solidFill>
                    <a:srgbClr val="FFFFFF"/>
                  </a:solidFill>
                  <a:latin typeface="Signika"/>
                </a:rPr>
                <a:t>space </a:t>
              </a:r>
              <a:endParaRPr lang="en-US" sz="6014" dirty="0">
                <a:solidFill>
                  <a:srgbClr val="FFFFFF"/>
                </a:solidFill>
                <a:latin typeface="Signika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87389" y="5901193"/>
              <a:ext cx="10879201" cy="632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87389" y="-47625"/>
              <a:ext cx="10879201" cy="632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38519">
            <a:off x="295009" y="-877615"/>
            <a:ext cx="9754128" cy="44381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8078" y="1858394"/>
            <a:ext cx="3386343" cy="33863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81448" y="2549125"/>
            <a:ext cx="3000916" cy="221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800" spc="234">
                <a:solidFill>
                  <a:srgbClr val="253039"/>
                </a:solidFill>
                <a:latin typeface="League Spartan"/>
              </a:rPr>
              <a:t>98% of students report upon completion of FYS that they have learned specific techniques to both prevent and manage stress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8339" y="1284299"/>
            <a:ext cx="6936921" cy="45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 b="1" spc="906">
                <a:solidFill>
                  <a:srgbClr val="253039"/>
                </a:solidFill>
                <a:latin typeface="Lato"/>
              </a:rPr>
              <a:t>LEARNING PERFORMANCE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6497" y="417056"/>
            <a:ext cx="6320603" cy="99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6930" spc="900" dirty="0">
                <a:solidFill>
                  <a:srgbClr val="253039"/>
                </a:solidFill>
                <a:latin typeface="Lemon Tuesday" panose="020B0604020202020204" charset="0"/>
              </a:rPr>
              <a:t>THE TREND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47" y="2026920"/>
            <a:ext cx="3217817" cy="32178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5438" y="2642126"/>
            <a:ext cx="2833007" cy="2202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1800" spc="234">
                <a:solidFill>
                  <a:srgbClr val="253039"/>
                </a:solidFill>
                <a:latin typeface="League Spartan"/>
              </a:rPr>
              <a:t>At the end of the semester, 98% of FYS students reported learning beneficial test-taking strategies from the FYS curriculum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0" y="3653152"/>
            <a:ext cx="3476991" cy="347699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45358" y="4346967"/>
            <a:ext cx="2772720" cy="268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2000" spc="260">
                <a:solidFill>
                  <a:srgbClr val="253039"/>
                </a:solidFill>
                <a:latin typeface="League Spartan"/>
              </a:rPr>
              <a:t>99% of students report upon completion of FYS that they know how to create an effective study schedule</a:t>
            </a:r>
          </a:p>
          <a:p>
            <a:pPr algn="ctr">
              <a:lnSpc>
                <a:spcPts val="2360"/>
              </a:lnSpc>
            </a:pPr>
            <a:endParaRPr lang="en-US" sz="2000" spc="260">
              <a:solidFill>
                <a:srgbClr val="253039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49" y="-22949"/>
            <a:ext cx="4878950" cy="7452822"/>
            <a:chOff x="0" y="0"/>
            <a:chExt cx="6505267" cy="99370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l="9232" r="47233"/>
            <a:stretch>
              <a:fillRect/>
            </a:stretch>
          </p:blipFill>
          <p:spPr>
            <a:xfrm>
              <a:off x="0" y="0"/>
              <a:ext cx="6505267" cy="993709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375804" y="5758615"/>
            <a:ext cx="3897843" cy="2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spc="386" dirty="0">
                <a:solidFill>
                  <a:srgbClr val="AB7522"/>
                </a:solidFill>
                <a:latin typeface="Lato"/>
              </a:rPr>
              <a:t>SYLLABUS/COURSE GOALS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0650" y="517888"/>
            <a:ext cx="4552950" cy="137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b="1" spc="624" dirty="0">
                <a:solidFill>
                  <a:srgbClr val="FFFFFF"/>
                </a:solidFill>
                <a:latin typeface="Lemon Tuesday" panose="020B0604020202020204" charset="0"/>
              </a:rPr>
              <a:t>THINKING AHEAD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75804" y="6423152"/>
            <a:ext cx="3897843" cy="2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spc="386">
                <a:solidFill>
                  <a:srgbClr val="AB7522"/>
                </a:solidFill>
                <a:latin typeface="Lato"/>
              </a:rPr>
              <a:t>PRE-COURSE ASSESSMENT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2518" b="16835"/>
          <a:stretch>
            <a:fillRect/>
          </a:stretch>
        </p:blipFill>
        <p:spPr>
          <a:xfrm>
            <a:off x="5862368" y="2149928"/>
            <a:ext cx="2924714" cy="310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999"/>
          </a:blip>
          <a:srcRect l="8251" r="8251"/>
          <a:stretch>
            <a:fillRect/>
          </a:stretch>
        </p:blipFill>
        <p:spPr>
          <a:xfrm>
            <a:off x="-28461" y="1884192"/>
            <a:ext cx="9806738" cy="54614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2822" y="311945"/>
            <a:ext cx="8384173" cy="127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2"/>
              </a:lnSpc>
              <a:spcBef>
                <a:spcPts val="7936"/>
              </a:spcBef>
            </a:pPr>
            <a:r>
              <a:rPr lang="en-US" sz="7558" spc="680" dirty="0">
                <a:solidFill>
                  <a:srgbClr val="FFFFFF"/>
                </a:solidFill>
                <a:latin typeface="Lemon Tuesday"/>
              </a:rPr>
              <a:t>METACOGNITION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210" y="381000"/>
            <a:ext cx="937318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6"/>
              </a:lnSpc>
              <a:spcBef>
                <a:spcPts val="7842"/>
              </a:spcBef>
            </a:pPr>
            <a:r>
              <a:rPr lang="en-US" sz="7468" spc="672" dirty="0">
                <a:solidFill>
                  <a:srgbClr val="FFFFFF"/>
                </a:solidFill>
                <a:latin typeface="Lemon Tuesday"/>
              </a:rPr>
              <a:t>NEUROPLASTICITY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3426" y="1886336"/>
            <a:ext cx="8946749" cy="5032546"/>
          </a:xfrm>
          <a:prstGeom prst="rect">
            <a:avLst/>
          </a:prstGeom>
        </p:spPr>
      </p:pic>
      <p:pic>
        <p:nvPicPr>
          <p:cNvPr id="5" name="88OL8NdkV-s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69383" y="1979687"/>
            <a:ext cx="8614834" cy="484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" y="401654"/>
            <a:ext cx="9067800" cy="1029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80"/>
              </a:lnSpc>
            </a:pPr>
            <a:r>
              <a:rPr lang="en-US" sz="6500" spc="672" dirty="0">
                <a:solidFill>
                  <a:srgbClr val="FFFFFF"/>
                </a:solidFill>
                <a:latin typeface="Lemon Tuesday" panose="020B0604020202020204" charset="0"/>
              </a:rPr>
              <a:t>Your</a:t>
            </a:r>
            <a:r>
              <a:rPr lang="en-US" sz="6500" b="1" spc="931" dirty="0" smtClean="0">
                <a:solidFill>
                  <a:srgbClr val="FFFFFF"/>
                </a:solidFill>
                <a:latin typeface="Lemon Tuesday" panose="020B0604020202020204" charset="0"/>
              </a:rPr>
              <a:t> </a:t>
            </a:r>
            <a:r>
              <a:rPr lang="en-US" sz="6500" spc="672" dirty="0">
                <a:solidFill>
                  <a:srgbClr val="FFFFFF"/>
                </a:solidFill>
                <a:latin typeface="Lemon Tuesday" panose="020B0604020202020204" charset="0"/>
              </a:rPr>
              <a:t>time</a:t>
            </a:r>
            <a:r>
              <a:rPr lang="en-US" sz="6500" b="1" spc="931" dirty="0" smtClean="0">
                <a:solidFill>
                  <a:srgbClr val="FFFFFF"/>
                </a:solidFill>
                <a:latin typeface="Lemon Tuesday" panose="020B0604020202020204" charset="0"/>
              </a:rPr>
              <a:t> </a:t>
            </a:r>
            <a:r>
              <a:rPr lang="en-US" sz="6500" spc="672" dirty="0">
                <a:solidFill>
                  <a:srgbClr val="FFFFFF"/>
                </a:solidFill>
                <a:latin typeface="Lemon Tuesday" panose="020B0604020202020204" charset="0"/>
              </a:rPr>
              <a:t>and space</a:t>
            </a:r>
            <a:endParaRPr lang="en-US" sz="6500" spc="672" dirty="0">
              <a:solidFill>
                <a:srgbClr val="FFFFFF"/>
              </a:solidFill>
              <a:latin typeface="Lemon Tuesday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1524000"/>
            <a:ext cx="3682303" cy="55173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8289" y="533400"/>
            <a:ext cx="49013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dirty="0">
                <a:solidFill>
                  <a:schemeClr val="bg1"/>
                </a:solidFill>
                <a:latin typeface="Signika" panose="020B0604020202020204" charset="0"/>
              </a:rPr>
              <a:t>Creating and following a study schedule does not ensure effective learning.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0040" y="2971800"/>
            <a:ext cx="525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800" dirty="0">
              <a:solidFill>
                <a:srgbClr val="000000"/>
              </a:solidFill>
            </a:endParaRPr>
          </a:p>
          <a:p>
            <a:pPr algn="r"/>
            <a:endParaRPr lang="en-US" sz="800" dirty="0"/>
          </a:p>
          <a:p>
            <a:pPr algn="r"/>
            <a:r>
              <a:rPr lang="en-US" sz="800" dirty="0"/>
              <a:t> </a:t>
            </a:r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Signika" panose="020B0604020202020204" charset="0"/>
              </a:rPr>
              <a:t>Reflection</a:t>
            </a:r>
            <a:r>
              <a:rPr lang="en-US" sz="3200" dirty="0">
                <a:solidFill>
                  <a:schemeClr val="bg1"/>
                </a:solidFill>
                <a:latin typeface="Signika" panose="020B0604020202020204" charset="0"/>
              </a:rPr>
              <a:t>: What are common barriers to productivity during lecture and/or study sessions?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4114800"/>
            <a:ext cx="525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5240" y="307384"/>
            <a:ext cx="9753600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5300" spc="-296" dirty="0">
                <a:solidFill>
                  <a:schemeClr val="bg1"/>
                </a:solidFill>
                <a:latin typeface="Lemon Tuesday" panose="020B0604020202020204" charset="0"/>
              </a:rPr>
              <a:t>Plan your work, then work your plan</a:t>
            </a:r>
            <a:endParaRPr lang="en-US" sz="5300" spc="-296" dirty="0">
              <a:solidFill>
                <a:schemeClr val="bg1"/>
              </a:solidFill>
              <a:latin typeface="Lemon Tuesday" panose="020B0604020202020204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>
          <a:xfrm>
            <a:off x="4495800" y="2057400"/>
            <a:ext cx="4837744" cy="4725771"/>
            <a:chOff x="0" y="0"/>
            <a:chExt cx="4828540" cy="4716780"/>
          </a:xfrm>
        </p:grpSpPr>
        <p:sp>
          <p:nvSpPr>
            <p:cNvPr id="5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12" t="26" r="-23301" b="-17"/>
              </a:stretch>
            </a:blipFill>
          </p:spPr>
        </p:sp>
      </p:grpSp>
      <p:sp>
        <p:nvSpPr>
          <p:cNvPr id="8" name="Rectangle 7"/>
          <p:cNvSpPr/>
          <p:nvPr/>
        </p:nvSpPr>
        <p:spPr>
          <a:xfrm>
            <a:off x="304800" y="152400"/>
            <a:ext cx="6400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Signika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ignika" panose="020B0604020202020204" charset="0"/>
              </a:rPr>
              <a:t>Set goals for each study session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ignika" panose="020B0604020202020204" charset="0"/>
              </a:rPr>
              <a:t>If possible, assign a space </a:t>
            </a:r>
            <a:r>
              <a:rPr lang="en-US" sz="2800" dirty="0" smtClean="0">
                <a:solidFill>
                  <a:schemeClr val="bg1"/>
                </a:solidFill>
                <a:latin typeface="Signika" panose="020B0604020202020204" charset="0"/>
              </a:rPr>
              <a:t>        dedicated </a:t>
            </a:r>
            <a:r>
              <a:rPr lang="en-US" sz="2800" dirty="0">
                <a:solidFill>
                  <a:schemeClr val="bg1"/>
                </a:solidFill>
                <a:latin typeface="Signika" panose="020B0604020202020204" charset="0"/>
              </a:rPr>
              <a:t>to learning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ignika" panose="020B0604020202020204" charset="0"/>
              </a:rPr>
              <a:t>Minimize distractions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ignika" panose="020B0604020202020204" charset="0"/>
              </a:rPr>
              <a:t>Plan for the unexpected</a:t>
            </a:r>
          </a:p>
        </p:txBody>
      </p:sp>
    </p:spTree>
    <p:extLst>
      <p:ext uri="{BB962C8B-B14F-4D97-AF65-F5344CB8AC3E}">
        <p14:creationId xmlns:p14="http://schemas.microsoft.com/office/powerpoint/2010/main" val="39049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84366" y="1214780"/>
            <a:ext cx="6019800" cy="5880468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22" t="-1184" r="-66" b="-1229"/>
              </a:stretch>
            </a:blipFill>
          </p:spPr>
        </p:sp>
      </p:grpSp>
      <p:sp>
        <p:nvSpPr>
          <p:cNvPr id="6" name="Rectangle 5"/>
          <p:cNvSpPr/>
          <p:nvPr/>
        </p:nvSpPr>
        <p:spPr>
          <a:xfrm>
            <a:off x="804849" y="-228600"/>
            <a:ext cx="8385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4000" spc="672" dirty="0">
                <a:solidFill>
                  <a:schemeClr val="bg1"/>
                </a:solidFill>
                <a:latin typeface="Lemon Tuesday" panose="020B0604020202020204" charset="0"/>
              </a:rPr>
              <a:t>Procrastination </a:t>
            </a:r>
            <a:r>
              <a:rPr lang="en-US" sz="4000" spc="672" dirty="0" smtClean="0">
                <a:solidFill>
                  <a:schemeClr val="bg1"/>
                </a:solidFill>
                <a:latin typeface="Lemon Tuesday" panose="020B0604020202020204" charset="0"/>
              </a:rPr>
              <a:t>Prevention</a:t>
            </a:r>
            <a:endParaRPr lang="en-US" sz="4000" spc="672" dirty="0">
              <a:solidFill>
                <a:schemeClr val="bg1"/>
              </a:solidFill>
              <a:latin typeface="Lemon Tuesd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212</Words>
  <Application>Microsoft Office PowerPoint</Application>
  <PresentationFormat>Custom</PresentationFormat>
  <Paragraphs>73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Lato</vt:lpstr>
      <vt:lpstr>League Spartan</vt:lpstr>
      <vt:lpstr>Lemon Tuesday</vt:lpstr>
      <vt:lpstr>Signika</vt:lpstr>
      <vt:lpstr>Code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@ WSU</dc:title>
  <dc:creator>Angela Zanardelli Sickler</dc:creator>
  <cp:lastModifiedBy>Angela Zanardelli Sickler</cp:lastModifiedBy>
  <cp:revision>17</cp:revision>
  <dcterms:created xsi:type="dcterms:W3CDTF">2006-08-16T00:00:00Z</dcterms:created>
  <dcterms:modified xsi:type="dcterms:W3CDTF">2021-07-16T21:57:10Z</dcterms:modified>
  <dc:identifier>DADceY_YEXg</dc:identifier>
</cp:coreProperties>
</file>