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753600" cy="73152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ssistant Bold" panose="020B0604020202020204" charset="-79"/>
      <p:regular r:id="rId15"/>
    </p:embeddedFont>
    <p:embeddedFont>
      <p:font typeface="Lemon Tuesday" panose="020B0604020202020204" charset="0"/>
      <p:regular r:id="rId16"/>
    </p:embeddedFont>
    <p:embeddedFont>
      <p:font typeface="Belgrano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144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94333" y="-66004"/>
            <a:ext cx="2789046" cy="7393153"/>
            <a:chOff x="0" y="0"/>
            <a:chExt cx="3718728" cy="985753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2649" r="42649"/>
            <a:stretch>
              <a:fillRect/>
            </a:stretch>
          </p:blipFill>
          <p:spPr>
            <a:xfrm>
              <a:off x="0" y="0"/>
              <a:ext cx="3718728" cy="9857537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-102551" y="1683768"/>
            <a:ext cx="9605552" cy="101067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5460" b="32782"/>
          <a:stretch>
            <a:fillRect/>
          </a:stretch>
        </p:blipFill>
        <p:spPr>
          <a:xfrm>
            <a:off x="0" y="-298965"/>
            <a:ext cx="9749246" cy="4244645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5400000">
            <a:off x="2890157" y="-1480"/>
            <a:ext cx="3947160" cy="3947160"/>
            <a:chOff x="0" y="0"/>
            <a:chExt cx="2653030" cy="26530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777777">
                <a:alpha val="17647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1089660" y="-34138"/>
            <a:ext cx="3979817" cy="3979817"/>
            <a:chOff x="0" y="0"/>
            <a:chExt cx="2653030" cy="26530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777777">
                <a:alpha val="22745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6837317" y="-34138"/>
            <a:ext cx="3985260" cy="3985260"/>
            <a:chOff x="0" y="0"/>
            <a:chExt cx="2653030" cy="26530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777777">
                <a:alpha val="19608"/>
              </a:srgbClr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900249" y="4135839"/>
            <a:ext cx="7902455" cy="278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5"/>
              </a:lnSpc>
            </a:pPr>
            <a:r>
              <a:rPr lang="en-US" sz="4200">
                <a:solidFill>
                  <a:srgbClr val="000000"/>
                </a:solidFill>
                <a:latin typeface="Lemon Tuesday"/>
              </a:rPr>
              <a:t>Week 3</a:t>
            </a:r>
          </a:p>
          <a:p>
            <a:pPr algn="ctr">
              <a:lnSpc>
                <a:spcPts val="8496"/>
              </a:lnSpc>
            </a:pPr>
            <a:r>
              <a:rPr lang="en-US" sz="7200">
                <a:solidFill>
                  <a:srgbClr val="000000"/>
                </a:solidFill>
                <a:latin typeface="Lemon Tuesday"/>
              </a:rPr>
              <a:t>The Brain Science Behind the A's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4960" y="537754"/>
            <a:ext cx="9139646" cy="1096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E6E60"/>
                </a:solidFill>
                <a:latin typeface="Lemon Tuesday"/>
              </a:rPr>
              <a:t>TODAY WE'LL DISCUSS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89923" y="2108654"/>
            <a:ext cx="4583974" cy="4583974"/>
            <a:chOff x="0" y="0"/>
            <a:chExt cx="2653030" cy="26530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D9D9D9">
                <a:alpha val="40000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5400000">
            <a:off x="4873897" y="2108654"/>
            <a:ext cx="4578531" cy="4578531"/>
            <a:chOff x="0" y="0"/>
            <a:chExt cx="2653030" cy="26530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D9D9D9">
                <a:alpha val="40784"/>
              </a:srgbClr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38219" y="1273049"/>
            <a:ext cx="9114210" cy="5310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3"/>
              </a:lnSpc>
              <a:spcBef>
                <a:spcPct val="0"/>
              </a:spcBef>
            </a:pPr>
            <a:endParaRPr/>
          </a:p>
          <a:p>
            <a:pPr marL="709112" lvl="1" indent="-354556">
              <a:lnSpc>
                <a:spcPts val="6013"/>
              </a:lnSpc>
              <a:spcBef>
                <a:spcPct val="0"/>
              </a:spcBef>
              <a:buFont typeface="Arial"/>
              <a:buChar char="•"/>
            </a:pPr>
            <a:r>
              <a:rPr lang="en-US" sz="4295">
                <a:solidFill>
                  <a:srgbClr val="000000"/>
                </a:solidFill>
                <a:latin typeface="Belgrano"/>
              </a:rPr>
              <a:t> Study habits to ditch</a:t>
            </a:r>
          </a:p>
          <a:p>
            <a:pPr marL="709112" lvl="1" indent="-354556">
              <a:lnSpc>
                <a:spcPts val="6013"/>
              </a:lnSpc>
              <a:spcBef>
                <a:spcPct val="0"/>
              </a:spcBef>
              <a:buFont typeface="Arial"/>
              <a:buChar char="•"/>
            </a:pPr>
            <a:r>
              <a:rPr lang="en-US" sz="4295">
                <a:solidFill>
                  <a:srgbClr val="000000"/>
                </a:solidFill>
                <a:latin typeface="Belgrano"/>
              </a:rPr>
              <a:t> Evidence-based study  strategies</a:t>
            </a:r>
          </a:p>
          <a:p>
            <a:pPr marL="709112" lvl="1" indent="-354556">
              <a:lnSpc>
                <a:spcPts val="6013"/>
              </a:lnSpc>
              <a:spcBef>
                <a:spcPct val="0"/>
              </a:spcBef>
              <a:buFont typeface="Arial"/>
              <a:buChar char="•"/>
            </a:pPr>
            <a:r>
              <a:rPr lang="en-US" sz="4295">
                <a:solidFill>
                  <a:srgbClr val="000000"/>
                </a:solidFill>
                <a:latin typeface="Belgrano"/>
              </a:rPr>
              <a:t> Memory as it relates to  learning</a:t>
            </a:r>
          </a:p>
          <a:p>
            <a:pPr marL="709112" lvl="1" indent="-354556">
              <a:lnSpc>
                <a:spcPts val="6013"/>
              </a:lnSpc>
              <a:spcBef>
                <a:spcPct val="0"/>
              </a:spcBef>
              <a:buFont typeface="Arial"/>
              <a:buChar char="•"/>
            </a:pPr>
            <a:r>
              <a:rPr lang="en-US" sz="4295">
                <a:solidFill>
                  <a:srgbClr val="000000"/>
                </a:solidFill>
                <a:latin typeface="Belgrano"/>
              </a:rPr>
              <a:t>Implementing the Study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123178" y="1023033"/>
            <a:ext cx="5335510" cy="53355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6977" y="122237"/>
            <a:ext cx="9139646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6ED5F6"/>
                </a:solidFill>
                <a:latin typeface="Lemon Tuesday"/>
              </a:rPr>
              <a:t>CYCLE OF ACADEMIC DOOM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130834" y="1474651"/>
            <a:ext cx="3108960" cy="1465217"/>
            <a:chOff x="0" y="0"/>
            <a:chExt cx="2477820" cy="11677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77819" cy="1167768"/>
            </a:xfrm>
            <a:custGeom>
              <a:avLst/>
              <a:gdLst/>
              <a:ahLst/>
              <a:cxnLst/>
              <a:rect l="l" t="t" r="r" b="b"/>
              <a:pathLst>
                <a:path w="2477819" h="1167768">
                  <a:moveTo>
                    <a:pt x="0" y="0"/>
                  </a:moveTo>
                  <a:lnTo>
                    <a:pt x="2477819" y="0"/>
                  </a:lnTo>
                  <a:lnTo>
                    <a:pt x="2477819" y="1167768"/>
                  </a:lnTo>
                  <a:lnTo>
                    <a:pt x="0" y="1167768"/>
                  </a:ln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103620" y="1561465"/>
            <a:ext cx="3043646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Belgrano"/>
              </a:rPr>
              <a:t>Unable to focus in lecture...material is brand new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119949" y="3415030"/>
            <a:ext cx="3119846" cy="1465217"/>
            <a:chOff x="0" y="0"/>
            <a:chExt cx="2486495" cy="11677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6495" cy="1167768"/>
            </a:xfrm>
            <a:custGeom>
              <a:avLst/>
              <a:gdLst/>
              <a:ahLst/>
              <a:cxnLst/>
              <a:rect l="l" t="t" r="r" b="b"/>
              <a:pathLst>
                <a:path w="2486495" h="1167768">
                  <a:moveTo>
                    <a:pt x="0" y="0"/>
                  </a:moveTo>
                  <a:lnTo>
                    <a:pt x="2486495" y="0"/>
                  </a:lnTo>
                  <a:lnTo>
                    <a:pt x="2486495" y="1167768"/>
                  </a:lnTo>
                  <a:lnTo>
                    <a:pt x="0" y="1167768"/>
                  </a:ln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136277" y="3501844"/>
            <a:ext cx="2989217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Belgrano"/>
              </a:rPr>
              <a:t>Can't focus, start to zone out...I'll teach it to myself later.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054634" y="5249273"/>
            <a:ext cx="3185160" cy="1519646"/>
            <a:chOff x="0" y="0"/>
            <a:chExt cx="2538550" cy="12111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38550" cy="1211147"/>
            </a:xfrm>
            <a:custGeom>
              <a:avLst/>
              <a:gdLst/>
              <a:ahLst/>
              <a:cxnLst/>
              <a:rect l="l" t="t" r="r" b="b"/>
              <a:pathLst>
                <a:path w="2538550" h="1211147">
                  <a:moveTo>
                    <a:pt x="0" y="0"/>
                  </a:moveTo>
                  <a:lnTo>
                    <a:pt x="2538550" y="0"/>
                  </a:lnTo>
                  <a:lnTo>
                    <a:pt x="2538550" y="1211147"/>
                  </a:lnTo>
                  <a:lnTo>
                    <a:pt x="0" y="1211147"/>
                  </a:ln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962106" y="5329555"/>
            <a:ext cx="3163389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Belgrano"/>
              </a:rPr>
              <a:t>2 weeks later, can't remember anything from that chapter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90006" y="5298259"/>
            <a:ext cx="3294017" cy="1421674"/>
            <a:chOff x="0" y="0"/>
            <a:chExt cx="2625309" cy="113306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25309" cy="1133064"/>
            </a:xfrm>
            <a:custGeom>
              <a:avLst/>
              <a:gdLst/>
              <a:ahLst/>
              <a:cxnLst/>
              <a:rect l="l" t="t" r="r" b="b"/>
              <a:pathLst>
                <a:path w="2625309" h="1133064">
                  <a:moveTo>
                    <a:pt x="0" y="0"/>
                  </a:moveTo>
                  <a:lnTo>
                    <a:pt x="2625309" y="0"/>
                  </a:lnTo>
                  <a:lnTo>
                    <a:pt x="2625309" y="1133064"/>
                  </a:lnTo>
                  <a:lnTo>
                    <a:pt x="0" y="1133064"/>
                  </a:ln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677091" y="5363301"/>
            <a:ext cx="3119846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Belgrano"/>
              </a:rPr>
              <a:t>Stress and panic because exam is quickly approaching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90006" y="3324134"/>
            <a:ext cx="3294017" cy="1421674"/>
            <a:chOff x="0" y="0"/>
            <a:chExt cx="2625309" cy="113306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25309" cy="1133064"/>
            </a:xfrm>
            <a:custGeom>
              <a:avLst/>
              <a:gdLst/>
              <a:ahLst/>
              <a:cxnLst/>
              <a:rect l="l" t="t" r="r" b="b"/>
              <a:pathLst>
                <a:path w="2625309" h="1133064">
                  <a:moveTo>
                    <a:pt x="0" y="0"/>
                  </a:moveTo>
                  <a:lnTo>
                    <a:pt x="2625309" y="0"/>
                  </a:lnTo>
                  <a:lnTo>
                    <a:pt x="2625309" y="1133064"/>
                  </a:lnTo>
                  <a:lnTo>
                    <a:pt x="0" y="1133064"/>
                  </a:ln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677091" y="3389176"/>
            <a:ext cx="3119846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Belgrano"/>
              </a:rPr>
              <a:t>Major cram session. Zero sleep. Irritated at everything.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90006" y="1496423"/>
            <a:ext cx="3435531" cy="1443446"/>
            <a:chOff x="0" y="0"/>
            <a:chExt cx="2738095" cy="11504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38095" cy="1150416"/>
            </a:xfrm>
            <a:custGeom>
              <a:avLst/>
              <a:gdLst/>
              <a:ahLst/>
              <a:cxnLst/>
              <a:rect l="l" t="t" r="r" b="b"/>
              <a:pathLst>
                <a:path w="2738095" h="1150416">
                  <a:moveTo>
                    <a:pt x="0" y="0"/>
                  </a:moveTo>
                  <a:lnTo>
                    <a:pt x="2738095" y="0"/>
                  </a:lnTo>
                  <a:lnTo>
                    <a:pt x="2738095" y="1150416"/>
                  </a:lnTo>
                  <a:lnTo>
                    <a:pt x="0" y="1150416"/>
                  </a:ln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649877" y="1561465"/>
            <a:ext cx="3315789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Belgrano"/>
              </a:rPr>
              <a:t>Poor grade = Zero academic motivation. Why bother? 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100000">
            <a:off x="7371806" y="2778034"/>
            <a:ext cx="812074" cy="81207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100000">
            <a:off x="7371806" y="4644934"/>
            <a:ext cx="812074" cy="81207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975016">
            <a:off x="1510726" y="4597134"/>
            <a:ext cx="850330" cy="85033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910219">
            <a:off x="1752314" y="2759759"/>
            <a:ext cx="772135" cy="77213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671682">
            <a:off x="5435026" y="5876206"/>
            <a:ext cx="850330" cy="85033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671682">
            <a:off x="4625806" y="5876206"/>
            <a:ext cx="850330" cy="85033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671682">
            <a:off x="3788353" y="5876206"/>
            <a:ext cx="850330" cy="85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6977" y="458833"/>
            <a:ext cx="9139646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E6E60"/>
                </a:solidFill>
                <a:latin typeface="Lemon Tuesday"/>
              </a:rPr>
              <a:t>STUDY HABITS TO DITCH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50826">
            <a:off x="7107521" y="1951979"/>
            <a:ext cx="2030817" cy="17769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493" y="1688946"/>
            <a:ext cx="8301446" cy="499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4281" lvl="1" indent="-372141">
              <a:lnSpc>
                <a:spcPts val="6671"/>
              </a:lnSpc>
              <a:buFont typeface="Arial"/>
              <a:buChar char="•"/>
            </a:pPr>
            <a:r>
              <a:rPr lang="en-US" sz="4508" spc="-121">
                <a:solidFill>
                  <a:srgbClr val="000000"/>
                </a:solidFill>
                <a:latin typeface="Belgrano"/>
              </a:rPr>
              <a:t>going over your notes</a:t>
            </a:r>
          </a:p>
          <a:p>
            <a:pPr marL="744281" lvl="1" indent="-372141">
              <a:lnSpc>
                <a:spcPts val="6671"/>
              </a:lnSpc>
              <a:buFont typeface="Arial"/>
              <a:buChar char="•"/>
            </a:pPr>
            <a:r>
              <a:rPr lang="en-US" sz="4508" spc="-121">
                <a:solidFill>
                  <a:srgbClr val="000000"/>
                </a:solidFill>
                <a:latin typeface="Belgrano"/>
              </a:rPr>
              <a:t>cramming</a:t>
            </a:r>
          </a:p>
          <a:p>
            <a:pPr marL="744281" lvl="1" indent="-372141">
              <a:lnSpc>
                <a:spcPts val="6671"/>
              </a:lnSpc>
              <a:buFont typeface="Arial"/>
              <a:buChar char="•"/>
            </a:pPr>
            <a:r>
              <a:rPr lang="en-US" sz="4508" spc="-121">
                <a:solidFill>
                  <a:srgbClr val="000000"/>
                </a:solidFill>
                <a:latin typeface="Belgrano"/>
              </a:rPr>
              <a:t>aimlessly highlighting</a:t>
            </a:r>
          </a:p>
          <a:p>
            <a:pPr marL="744281" lvl="1" indent="-372141">
              <a:lnSpc>
                <a:spcPts val="6671"/>
              </a:lnSpc>
              <a:buFont typeface="Arial"/>
              <a:buChar char="•"/>
            </a:pPr>
            <a:r>
              <a:rPr lang="en-US" sz="4508" spc="-121">
                <a:solidFill>
                  <a:srgbClr val="000000"/>
                </a:solidFill>
                <a:latin typeface="Belgrano"/>
              </a:rPr>
              <a:t>repeatedly rereading text</a:t>
            </a:r>
          </a:p>
          <a:p>
            <a:pPr marL="744281" lvl="1" indent="-372141">
              <a:lnSpc>
                <a:spcPts val="6671"/>
              </a:lnSpc>
              <a:buFont typeface="Arial"/>
              <a:buChar char="•"/>
            </a:pPr>
            <a:r>
              <a:rPr lang="en-US" sz="4508" spc="-121">
                <a:solidFill>
                  <a:srgbClr val="000000"/>
                </a:solidFill>
                <a:latin typeface="Belgrano"/>
              </a:rPr>
              <a:t>trying to memorize without understanding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45622" y="2005149"/>
            <a:ext cx="4731178" cy="4731178"/>
            <a:chOff x="0" y="0"/>
            <a:chExt cx="2653030" cy="2653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D9D9D9">
                <a:alpha val="24706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10800000">
            <a:off x="4876800" y="2005149"/>
            <a:ext cx="4737049" cy="4737049"/>
            <a:chOff x="0" y="0"/>
            <a:chExt cx="2653030" cy="26530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D9D9D9">
                <a:alpha val="2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63290" y="407453"/>
            <a:ext cx="7827020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Lemon Tuesday"/>
              </a:rPr>
              <a:t>FORMULA FOR SUCCESS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08584" y="2744291"/>
            <a:ext cx="2666211" cy="310024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06656" y="3408927"/>
            <a:ext cx="2552646" cy="920503"/>
            <a:chOff x="0" y="0"/>
            <a:chExt cx="834817" cy="3010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4817" cy="301041"/>
            </a:xfrm>
            <a:custGeom>
              <a:avLst/>
              <a:gdLst/>
              <a:ahLst/>
              <a:cxnLst/>
              <a:rect l="l" t="t" r="r" b="b"/>
              <a:pathLst>
                <a:path w="834817" h="301041">
                  <a:moveTo>
                    <a:pt x="0" y="0"/>
                  </a:moveTo>
                  <a:lnTo>
                    <a:pt x="834817" y="0"/>
                  </a:lnTo>
                  <a:lnTo>
                    <a:pt x="834817" y="301041"/>
                  </a:lnTo>
                  <a:lnTo>
                    <a:pt x="0" y="301041"/>
                  </a:lnTo>
                  <a:close/>
                </a:path>
              </a:pathLst>
            </a:custGeom>
            <a:solidFill>
              <a:srgbClr val="231F1F">
                <a:alpha val="72941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43694" y="2744291"/>
            <a:ext cx="2666211" cy="31002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55483" y="2744291"/>
            <a:ext cx="2666211" cy="310024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29796" y="3361302"/>
            <a:ext cx="2706366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Belgrano"/>
              </a:rPr>
              <a:t>test your 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Belgrano"/>
              </a:rPr>
              <a:t>comprehension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599940" y="3408927"/>
            <a:ext cx="2599615" cy="920503"/>
            <a:chOff x="0" y="0"/>
            <a:chExt cx="850178" cy="3010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50178" cy="301041"/>
            </a:xfrm>
            <a:custGeom>
              <a:avLst/>
              <a:gdLst/>
              <a:ahLst/>
              <a:cxnLst/>
              <a:rect l="l" t="t" r="r" b="b"/>
              <a:pathLst>
                <a:path w="850178" h="301041">
                  <a:moveTo>
                    <a:pt x="0" y="0"/>
                  </a:moveTo>
                  <a:lnTo>
                    <a:pt x="850178" y="0"/>
                  </a:lnTo>
                  <a:lnTo>
                    <a:pt x="850178" y="301041"/>
                  </a:lnTo>
                  <a:lnTo>
                    <a:pt x="0" y="301041"/>
                  </a:lnTo>
                  <a:close/>
                </a:path>
              </a:pathLst>
            </a:custGeom>
            <a:solidFill>
              <a:srgbClr val="231F1F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675727" y="3381375"/>
            <a:ext cx="2506751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Belgrano"/>
              </a:rPr>
              <a:t>short, frequent reviews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553556" y="3427553"/>
            <a:ext cx="2670067" cy="943987"/>
            <a:chOff x="0" y="0"/>
            <a:chExt cx="873218" cy="30872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73218" cy="308721"/>
            </a:xfrm>
            <a:custGeom>
              <a:avLst/>
              <a:gdLst/>
              <a:ahLst/>
              <a:cxnLst/>
              <a:rect l="l" t="t" r="r" b="b"/>
              <a:pathLst>
                <a:path w="873218" h="308721">
                  <a:moveTo>
                    <a:pt x="0" y="0"/>
                  </a:moveTo>
                  <a:lnTo>
                    <a:pt x="873218" y="0"/>
                  </a:lnTo>
                  <a:lnTo>
                    <a:pt x="873218" y="308721"/>
                  </a:lnTo>
                  <a:lnTo>
                    <a:pt x="0" y="308721"/>
                  </a:lnTo>
                  <a:close/>
                </a:path>
              </a:pathLst>
            </a:custGeom>
            <a:solidFill>
              <a:srgbClr val="231F1F">
                <a:alpha val="72941"/>
              </a:srgbClr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6588245" y="3407410"/>
            <a:ext cx="2600688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Belgrano"/>
              </a:rPr>
              <a:t>easy to retrieve material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086281">
            <a:off x="2538906" y="3939886"/>
            <a:ext cx="1598571" cy="159857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086281">
            <a:off x="5680940" y="3990280"/>
            <a:ext cx="1575964" cy="1575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577" y="1216116"/>
            <a:ext cx="9292046" cy="650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6440" lvl="1" indent="-363220">
              <a:lnSpc>
                <a:spcPts val="6512"/>
              </a:lnSpc>
              <a:buFont typeface="Arial"/>
              <a:buChar char="•"/>
            </a:pPr>
            <a:r>
              <a:rPr lang="en-US" sz="4400" spc="-118">
                <a:solidFill>
                  <a:srgbClr val="000000"/>
                </a:solidFill>
                <a:latin typeface="Belgrano"/>
              </a:rPr>
              <a:t>Summarize in your own words</a:t>
            </a:r>
          </a:p>
          <a:p>
            <a:pPr marL="726440" lvl="1" indent="-363220">
              <a:lnSpc>
                <a:spcPts val="6511"/>
              </a:lnSpc>
              <a:buFont typeface="Arial"/>
              <a:buChar char="•"/>
            </a:pPr>
            <a:r>
              <a:rPr lang="en-US" sz="4400" spc="-118">
                <a:solidFill>
                  <a:srgbClr val="000000"/>
                </a:solidFill>
                <a:latin typeface="Belgrano"/>
              </a:rPr>
              <a:t>Teaching to others</a:t>
            </a:r>
          </a:p>
          <a:p>
            <a:pPr marL="726440" lvl="1" indent="-363220">
              <a:lnSpc>
                <a:spcPts val="6512"/>
              </a:lnSpc>
              <a:buFont typeface="Arial"/>
              <a:buChar char="•"/>
            </a:pPr>
            <a:r>
              <a:rPr lang="en-US" sz="4400" spc="-118">
                <a:solidFill>
                  <a:srgbClr val="000000"/>
                </a:solidFill>
                <a:latin typeface="Belgrano"/>
              </a:rPr>
              <a:t>Concrete examples</a:t>
            </a:r>
          </a:p>
          <a:p>
            <a:pPr marL="726440" lvl="1" indent="-363220">
              <a:lnSpc>
                <a:spcPts val="6512"/>
              </a:lnSpc>
              <a:buFont typeface="Arial"/>
              <a:buChar char="•"/>
            </a:pPr>
            <a:r>
              <a:rPr lang="en-US" sz="4400" spc="-118">
                <a:solidFill>
                  <a:srgbClr val="000000"/>
                </a:solidFill>
                <a:latin typeface="Belgrano"/>
              </a:rPr>
              <a:t>Spaced practice</a:t>
            </a:r>
          </a:p>
          <a:p>
            <a:pPr marL="726440" lvl="1" indent="-363220">
              <a:lnSpc>
                <a:spcPts val="6512"/>
              </a:lnSpc>
              <a:buFont typeface="Arial"/>
              <a:buChar char="•"/>
            </a:pPr>
            <a:r>
              <a:rPr lang="en-US" sz="4400" spc="-118">
                <a:solidFill>
                  <a:srgbClr val="000000"/>
                </a:solidFill>
                <a:latin typeface="Belgrano"/>
              </a:rPr>
              <a:t>Dual Coding</a:t>
            </a:r>
          </a:p>
          <a:p>
            <a:pPr marL="726440" lvl="1" indent="-363220">
              <a:lnSpc>
                <a:spcPts val="6512"/>
              </a:lnSpc>
              <a:buFont typeface="Arial"/>
              <a:buChar char="•"/>
            </a:pPr>
            <a:r>
              <a:rPr lang="en-US" sz="4400" spc="-118">
                <a:solidFill>
                  <a:srgbClr val="000000"/>
                </a:solidFill>
                <a:latin typeface="Belgrano"/>
              </a:rPr>
              <a:t>Retrieval Practice</a:t>
            </a:r>
          </a:p>
          <a:p>
            <a:pPr marL="726440" lvl="1" indent="-363220">
              <a:lnSpc>
                <a:spcPts val="6512"/>
              </a:lnSpc>
              <a:buFont typeface="Arial"/>
              <a:buChar char="•"/>
            </a:pPr>
            <a:r>
              <a:rPr lang="en-US" sz="4400" spc="-118">
                <a:solidFill>
                  <a:srgbClr val="000000"/>
                </a:solidFill>
                <a:latin typeface="Belgrano"/>
              </a:rPr>
              <a:t>Interleaving</a:t>
            </a:r>
          </a:p>
          <a:p>
            <a:pPr>
              <a:lnSpc>
                <a:spcPts val="6512"/>
              </a:lnSpc>
            </a:pPr>
            <a:endParaRPr lang="en-US" sz="4400" spc="-118">
              <a:solidFill>
                <a:srgbClr val="000000"/>
              </a:solidFill>
              <a:latin typeface="Belgran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6977" y="122237"/>
            <a:ext cx="9139646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FE6E60"/>
                </a:solidFill>
                <a:latin typeface="Lemon Tuesday"/>
              </a:rPr>
              <a:t>BRAIN-BASED STUDYING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70310">
            <a:off x="7353656" y="3272353"/>
            <a:ext cx="1897679" cy="16436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10323">
            <a:off x="7722139" y="3520908"/>
            <a:ext cx="1325512" cy="6859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alphaModFix amt="9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469336" y="4839204"/>
            <a:ext cx="1977286" cy="197728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680361" y="2278397"/>
            <a:ext cx="3025758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ssistant Bold"/>
              </a:rPr>
              <a:t>test comprehension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9872016">
            <a:off x="5638702" y="5604597"/>
            <a:ext cx="1040808" cy="2810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639896">
            <a:off x="4428436" y="4928566"/>
            <a:ext cx="1316730" cy="3555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534061">
            <a:off x="5035717" y="4263614"/>
            <a:ext cx="1101427" cy="2973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586431" y="4542799"/>
            <a:ext cx="1863894" cy="100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2400">
                <a:solidFill>
                  <a:srgbClr val="000000"/>
                </a:solidFill>
                <a:latin typeface="Assistant Bold"/>
              </a:rPr>
              <a:t>short, frequent reviews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8410787">
            <a:off x="7170716" y="2049877"/>
            <a:ext cx="814516" cy="2199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5897608" y="2445655"/>
            <a:ext cx="883362" cy="23850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646227" y="6356985"/>
            <a:ext cx="3025758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ssistant Bold"/>
              </a:rPr>
              <a:t>mix it up!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4268228" y="6459719"/>
            <a:ext cx="1122339" cy="30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0980" y="122237"/>
            <a:ext cx="8411639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6ED5F6"/>
                </a:solidFill>
                <a:latin typeface="Lemon Tuesday"/>
              </a:rPr>
              <a:t>WHY WE FORGET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87000"/>
          </a:blip>
          <a:srcRect/>
          <a:stretch>
            <a:fillRect/>
          </a:stretch>
        </p:blipFill>
        <p:spPr>
          <a:xfrm>
            <a:off x="731520" y="1327535"/>
            <a:ext cx="8290560" cy="49743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63761" y="6418514"/>
            <a:ext cx="7026078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6ED5F6"/>
                </a:solidFill>
                <a:latin typeface="Belgrano"/>
              </a:rPr>
              <a:t>4 corners activity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650" y="516243"/>
            <a:ext cx="931122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FE6E60"/>
                </a:solidFill>
                <a:latin typeface="Lemon Tuesday"/>
              </a:rPr>
              <a:t>MEMORY AND LEARNING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0980" y="2103831"/>
            <a:ext cx="8290560" cy="29431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1039" y="5211712"/>
            <a:ext cx="9691522" cy="161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1A1A1A"/>
                </a:solidFill>
                <a:latin typeface="Belgrano"/>
              </a:rPr>
              <a:t>Retrieval of learned information is essential to retain the info in the long-term memory, where it will be readily available during exams.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117546" y="2268216"/>
            <a:ext cx="2843994" cy="290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776" r="4776"/>
          <a:stretch>
            <a:fillRect/>
          </a:stretch>
        </p:blipFill>
        <p:spPr>
          <a:xfrm>
            <a:off x="731520" y="602179"/>
            <a:ext cx="8290560" cy="61108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9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1768" y="207749"/>
            <a:ext cx="5404996" cy="39996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18351" y="551047"/>
            <a:ext cx="3325018" cy="3265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8"/>
              </a:lnSpc>
              <a:spcBef>
                <a:spcPct val="0"/>
              </a:spcBef>
            </a:pPr>
            <a:r>
              <a:rPr lang="en-US" sz="3106">
                <a:solidFill>
                  <a:srgbClr val="FFFFFF"/>
                </a:solidFill>
                <a:latin typeface="Lemon Tuesday"/>
              </a:rPr>
              <a:t>MORE IMPORTANT THAN WHAT YOU PUT INTO THE BRAIN IS HOW OFTEN YOU RETRIEVE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220</Words>
  <Application>Microsoft Office PowerPoint</Application>
  <PresentationFormat>Custom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Assistant Bold</vt:lpstr>
      <vt:lpstr>Lemon Tuesday</vt:lpstr>
      <vt:lpstr>Belgrano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Singles Party!</dc:title>
  <dc:creator>Angela Zanardelli Sickler</dc:creator>
  <cp:lastModifiedBy>Angela Zanardelli Sickler</cp:lastModifiedBy>
  <cp:revision>2</cp:revision>
  <dcterms:created xsi:type="dcterms:W3CDTF">2006-08-16T00:00:00Z</dcterms:created>
  <dcterms:modified xsi:type="dcterms:W3CDTF">2021-07-16T23:13:12Z</dcterms:modified>
  <dc:identifier>DADcvu3YF_g</dc:identifier>
</cp:coreProperties>
</file>