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753600" cy="7315200"/>
  <p:notesSz cx="6858000" cy="9144000"/>
  <p:embeddedFontLst>
    <p:embeddedFont>
      <p:font typeface="Trocchi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 Light" panose="020B0604020202020204" charset="0"/>
      <p:regular r:id="rId15"/>
      <p:bold r:id="rId16"/>
    </p:embeddedFont>
    <p:embeddedFont>
      <p:font typeface="Poppi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144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3000"/>
          </a:blip>
          <a:srcRect l="3054" r="3054"/>
          <a:stretch>
            <a:fillRect/>
          </a:stretch>
        </p:blipFill>
        <p:spPr>
          <a:xfrm>
            <a:off x="222417" y="361049"/>
            <a:ext cx="9308766" cy="659310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6496274" cy="7828073"/>
          </a:xfrm>
          <a:prstGeom prst="rect">
            <a:avLst/>
          </a:prstGeom>
          <a:solidFill>
            <a:srgbClr val="FFDE59">
              <a:alpha val="80784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735544" y="2052377"/>
            <a:ext cx="5279368" cy="353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59"/>
              </a:lnSpc>
            </a:pPr>
            <a:r>
              <a:rPr lang="en-US" sz="8546" b="1" spc="-145" dirty="0">
                <a:solidFill>
                  <a:srgbClr val="0E0B44"/>
                </a:solidFill>
                <a:latin typeface="Poppins Bold"/>
              </a:rPr>
              <a:t>Books and Notes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13660" y="856706"/>
            <a:ext cx="2468955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60"/>
              </a:lnSpc>
            </a:pPr>
            <a:r>
              <a:rPr lang="en-US" sz="4200" b="0" i="0" spc="588" dirty="0">
                <a:solidFill>
                  <a:srgbClr val="FAFDFF"/>
                </a:solidFill>
                <a:latin typeface="Poppins Light"/>
              </a:rPr>
              <a:t>WEEK </a:t>
            </a:r>
            <a:r>
              <a:rPr lang="en-US" sz="4200" b="0" i="0" spc="588" dirty="0" smtClean="0">
                <a:solidFill>
                  <a:srgbClr val="FAFDFF"/>
                </a:solidFill>
                <a:latin typeface="Poppins Light"/>
              </a:rPr>
              <a:t>7</a:t>
            </a:r>
            <a:endParaRPr lang="en-US" sz="4200" b="0" i="0" spc="588" dirty="0">
              <a:solidFill>
                <a:srgbClr val="FAFDFF"/>
              </a:solidFill>
              <a:latin typeface="Poppins Light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47895" y="1625237"/>
            <a:ext cx="5054666" cy="70498"/>
          </a:xfrm>
          <a:prstGeom prst="rect">
            <a:avLst/>
          </a:prstGeom>
          <a:solidFill>
            <a:srgbClr val="FAFDFF"/>
          </a:solidFill>
        </p:spPr>
      </p:sp>
      <p:sp>
        <p:nvSpPr>
          <p:cNvPr id="7" name="AutoShape 7"/>
          <p:cNvSpPr/>
          <p:nvPr/>
        </p:nvSpPr>
        <p:spPr>
          <a:xfrm>
            <a:off x="720804" y="5734594"/>
            <a:ext cx="5054666" cy="70498"/>
          </a:xfrm>
          <a:prstGeom prst="rect">
            <a:avLst/>
          </a:prstGeom>
          <a:solidFill>
            <a:srgbClr val="FAFDFF"/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89" b="1589"/>
          <a:stretch>
            <a:fillRect/>
          </a:stretch>
        </p:blipFill>
        <p:spPr>
          <a:xfrm>
            <a:off x="600891" y="988075"/>
            <a:ext cx="8562703" cy="551322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1520" y="236235"/>
            <a:ext cx="8390783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</a:pPr>
            <a:r>
              <a:rPr lang="en-US" sz="4200" b="0" i="0" spc="449">
                <a:solidFill>
                  <a:srgbClr val="FAFDFF"/>
                </a:solidFill>
                <a:latin typeface="Poppins Light"/>
              </a:rPr>
              <a:t>TODAY WE WILL DISCUSS...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1744" y="1553207"/>
            <a:ext cx="5073138" cy="442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5"/>
              </a:lnSpc>
            </a:pPr>
            <a:r>
              <a:rPr lang="en-US" sz="2533" b="1" spc="-43" dirty="0">
                <a:solidFill>
                  <a:srgbClr val="0E0B44"/>
                </a:solidFill>
                <a:latin typeface="Poppins Bold"/>
              </a:rPr>
              <a:t>Reading to comprehend</a:t>
            </a:r>
          </a:p>
          <a:p>
            <a:pPr>
              <a:lnSpc>
                <a:spcPts val="2685"/>
              </a:lnSpc>
            </a:pPr>
            <a:endParaRPr lang="en-US" sz="2533" b="1" spc="-43" dirty="0">
              <a:solidFill>
                <a:srgbClr val="0E0B44"/>
              </a:solidFill>
              <a:latin typeface="Poppins Bold"/>
            </a:endParaRPr>
          </a:p>
          <a:p>
            <a:pPr>
              <a:lnSpc>
                <a:spcPts val="2685"/>
              </a:lnSpc>
            </a:pPr>
            <a:endParaRPr lang="en-US" sz="2533" b="1" spc="-43" dirty="0">
              <a:solidFill>
                <a:srgbClr val="0E0B44"/>
              </a:solidFill>
              <a:latin typeface="Poppins Bold"/>
            </a:endParaRPr>
          </a:p>
          <a:p>
            <a:pPr>
              <a:lnSpc>
                <a:spcPts val="2685"/>
              </a:lnSpc>
            </a:pPr>
            <a:r>
              <a:rPr lang="en-US" sz="2533" b="1" spc="-43" dirty="0">
                <a:solidFill>
                  <a:srgbClr val="0E0B44"/>
                </a:solidFill>
                <a:latin typeface="Poppins Bold"/>
              </a:rPr>
              <a:t>Textbook navigation</a:t>
            </a:r>
          </a:p>
          <a:p>
            <a:pPr>
              <a:lnSpc>
                <a:spcPts val="2685"/>
              </a:lnSpc>
            </a:pPr>
            <a:endParaRPr lang="en-US" sz="2533" b="1" spc="-43" dirty="0">
              <a:solidFill>
                <a:srgbClr val="0E0B44"/>
              </a:solidFill>
              <a:latin typeface="Poppins Bold"/>
            </a:endParaRPr>
          </a:p>
          <a:p>
            <a:pPr>
              <a:lnSpc>
                <a:spcPts val="2685"/>
              </a:lnSpc>
            </a:pPr>
            <a:endParaRPr lang="en-US" sz="2533" b="1" spc="-43" dirty="0">
              <a:solidFill>
                <a:srgbClr val="0E0B44"/>
              </a:solidFill>
              <a:latin typeface="Poppins Bold"/>
            </a:endParaRPr>
          </a:p>
          <a:p>
            <a:pPr>
              <a:lnSpc>
                <a:spcPts val="2685"/>
              </a:lnSpc>
            </a:pPr>
            <a:r>
              <a:rPr lang="en-US" sz="2533" b="1" spc="-43" dirty="0">
                <a:solidFill>
                  <a:srgbClr val="0E0B44"/>
                </a:solidFill>
                <a:latin typeface="Poppins Bold"/>
              </a:rPr>
              <a:t>Tips to simplify reading</a:t>
            </a:r>
          </a:p>
          <a:p>
            <a:pPr>
              <a:lnSpc>
                <a:spcPts val="2685"/>
              </a:lnSpc>
            </a:pPr>
            <a:endParaRPr lang="en-US" sz="2533" b="1" spc="-43" dirty="0">
              <a:solidFill>
                <a:srgbClr val="0E0B44"/>
              </a:solidFill>
              <a:latin typeface="Poppins Bold"/>
            </a:endParaRPr>
          </a:p>
          <a:p>
            <a:pPr>
              <a:lnSpc>
                <a:spcPts val="2685"/>
              </a:lnSpc>
            </a:pPr>
            <a:endParaRPr lang="en-US" sz="2533" b="1" spc="-43" dirty="0">
              <a:solidFill>
                <a:srgbClr val="0E0B44"/>
              </a:solidFill>
              <a:latin typeface="Poppins Bold"/>
            </a:endParaRPr>
          </a:p>
          <a:p>
            <a:pPr>
              <a:lnSpc>
                <a:spcPts val="2685"/>
              </a:lnSpc>
            </a:pPr>
            <a:r>
              <a:rPr lang="en-US" sz="2533" b="1" spc="-43" dirty="0">
                <a:solidFill>
                  <a:srgbClr val="0E0B44"/>
                </a:solidFill>
                <a:latin typeface="Poppins Bold"/>
              </a:rPr>
              <a:t>Note-taking</a:t>
            </a:r>
          </a:p>
          <a:p>
            <a:pPr>
              <a:lnSpc>
                <a:spcPts val="8198"/>
              </a:lnSpc>
            </a:pPr>
            <a:endParaRPr lang="en-US" sz="2533" b="1" i="1" spc="-43" dirty="0">
              <a:solidFill>
                <a:srgbClr val="0E0B44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8000"/>
          </a:blip>
          <a:srcRect l="6215"/>
          <a:stretch>
            <a:fillRect/>
          </a:stretch>
        </p:blipFill>
        <p:spPr>
          <a:xfrm>
            <a:off x="0" y="1763090"/>
            <a:ext cx="6077660" cy="430948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813663" y="-19594"/>
            <a:ext cx="4959531" cy="7354389"/>
            <a:chOff x="0" y="0"/>
            <a:chExt cx="1621965" cy="24051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1965" cy="2405179"/>
            </a:xfrm>
            <a:custGeom>
              <a:avLst/>
              <a:gdLst/>
              <a:ahLst/>
              <a:cxnLst/>
              <a:rect l="l" t="t" r="r" b="b"/>
              <a:pathLst>
                <a:path w="1621965" h="2405179">
                  <a:moveTo>
                    <a:pt x="0" y="0"/>
                  </a:moveTo>
                  <a:lnTo>
                    <a:pt x="1621965" y="0"/>
                  </a:lnTo>
                  <a:lnTo>
                    <a:pt x="1621965" y="2405179"/>
                  </a:lnTo>
                  <a:lnTo>
                    <a:pt x="0" y="2405179"/>
                  </a:lnTo>
                  <a:close/>
                </a:path>
              </a:pathLst>
            </a:custGeom>
            <a:solidFill>
              <a:srgbClr val="FFDE59">
                <a:alpha val="66666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430744" y="1166949"/>
            <a:ext cx="5054666" cy="70498"/>
          </a:xfrm>
          <a:prstGeom prst="rect">
            <a:avLst/>
          </a:prstGeom>
          <a:solidFill>
            <a:srgbClr val="FAFDFF"/>
          </a:solidFill>
        </p:spPr>
      </p:sp>
      <p:sp>
        <p:nvSpPr>
          <p:cNvPr id="6" name="AutoShape 6"/>
          <p:cNvSpPr/>
          <p:nvPr/>
        </p:nvSpPr>
        <p:spPr>
          <a:xfrm>
            <a:off x="430744" y="6513182"/>
            <a:ext cx="5054666" cy="70498"/>
          </a:xfrm>
          <a:prstGeom prst="rect">
            <a:avLst/>
          </a:prstGeom>
          <a:solidFill>
            <a:srgbClr val="FAFDFF"/>
          </a:solidFill>
        </p:spPr>
      </p:sp>
      <p:sp>
        <p:nvSpPr>
          <p:cNvPr id="7" name="TextBox 7"/>
          <p:cNvSpPr txBox="1"/>
          <p:nvPr/>
        </p:nvSpPr>
        <p:spPr>
          <a:xfrm>
            <a:off x="855580" y="272718"/>
            <a:ext cx="8042440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b="0" i="0" spc="449">
                <a:solidFill>
                  <a:srgbClr val="FAFDFF"/>
                </a:solidFill>
                <a:latin typeface="Poppins Light"/>
              </a:rPr>
              <a:t>READING TO COMPREHEND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93000"/>
          </a:blip>
          <a:srcRect/>
          <a:stretch>
            <a:fillRect/>
          </a:stretch>
        </p:blipFill>
        <p:spPr>
          <a:xfrm rot="1041230">
            <a:off x="279763" y="462930"/>
            <a:ext cx="2994660" cy="299466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1134719">
            <a:off x="1189439" y="1102199"/>
            <a:ext cx="1323104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Trocchi"/>
              </a:rPr>
              <a:t>Any clue what this chapter is about?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78000"/>
          </a:blip>
          <a:srcRect/>
          <a:stretch>
            <a:fillRect/>
          </a:stretch>
        </p:blipFill>
        <p:spPr>
          <a:xfrm rot="1795796">
            <a:off x="4101671" y="1112588"/>
            <a:ext cx="1981241" cy="198124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1842873">
            <a:off x="4684504" y="1799297"/>
            <a:ext cx="1058914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Trocchi"/>
              </a:rPr>
              <a:t>none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49123" y="2733408"/>
            <a:ext cx="3353195" cy="153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6"/>
              </a:lnSpc>
            </a:pPr>
            <a:r>
              <a:rPr lang="en-US" sz="5600" b="1" spc="-95" dirty="0">
                <a:solidFill>
                  <a:srgbClr val="0E0B44"/>
                </a:solidFill>
                <a:latin typeface="Poppins Bold"/>
              </a:rPr>
              <a:t>look familiar?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3999" y="533400"/>
            <a:ext cx="6801469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b="0" i="0" spc="449" dirty="0">
                <a:solidFill>
                  <a:srgbClr val="FFDE59"/>
                </a:solidFill>
                <a:latin typeface="Poppins Light"/>
              </a:rPr>
              <a:t>READING 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600200"/>
            <a:ext cx="92539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The procedure is quite simple. First, you </a:t>
            </a:r>
            <a:endParaRPr lang="en-US" sz="3000" dirty="0" smtClean="0">
              <a:solidFill>
                <a:schemeClr val="bg1"/>
              </a:solidFill>
              <a:latin typeface="Trocchi" panose="020B0604020202020204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Trocchi" panose="020B0604020202020204" charset="0"/>
              </a:rPr>
              <a:t>arrange</a:t>
            </a:r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 items into different groups. Of </a:t>
            </a:r>
            <a:r>
              <a:rPr lang="en-US" sz="3000" dirty="0" smtClean="0">
                <a:solidFill>
                  <a:schemeClr val="bg1"/>
                </a:solidFill>
                <a:latin typeface="Trocchi" panose="020B0604020202020204" charset="0"/>
              </a:rPr>
              <a:t> course,</a:t>
            </a:r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 one pile may be sufficient depending on how 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rocchi" panose="020B0604020202020204" charset="0"/>
              </a:rPr>
              <a:t>much</a:t>
            </a:r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 there is to do. If you </a:t>
            </a:r>
            <a:r>
              <a:rPr lang="en-US" sz="3000" dirty="0" smtClean="0">
                <a:solidFill>
                  <a:schemeClr val="bg1"/>
                </a:solidFill>
                <a:latin typeface="Trocchi" panose="020B0604020202020204" charset="0"/>
              </a:rPr>
              <a:t> have</a:t>
            </a:r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 to go </a:t>
            </a:r>
            <a:r>
              <a:rPr lang="en-US" sz="3000" dirty="0" smtClean="0">
                <a:solidFill>
                  <a:schemeClr val="bg1"/>
                </a:solidFill>
                <a:latin typeface="Trocchi" panose="020B0604020202020204" charset="0"/>
              </a:rPr>
              <a:t>elsewhere due</a:t>
            </a:r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 to lack </a:t>
            </a:r>
            <a:r>
              <a:rPr lang="en-US" sz="3000" dirty="0" smtClean="0">
                <a:solidFill>
                  <a:schemeClr val="bg1"/>
                </a:solidFill>
                <a:latin typeface="Trocchi" panose="020B0604020202020204" charset="0"/>
              </a:rPr>
              <a:t>of</a:t>
            </a:r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 facilities, that is </a:t>
            </a:r>
            <a:r>
              <a:rPr lang="en-US" sz="3000" dirty="0" smtClean="0">
                <a:solidFill>
                  <a:schemeClr val="bg1"/>
                </a:solidFill>
                <a:latin typeface="Trocchi" panose="020B0604020202020204" charset="0"/>
              </a:rPr>
              <a:t>the</a:t>
            </a:r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 next step; </a:t>
            </a:r>
            <a:endParaRPr lang="en-US" sz="3000" dirty="0" smtClean="0">
              <a:solidFill>
                <a:schemeClr val="bg1"/>
              </a:solidFill>
              <a:latin typeface="Trocchi" panose="020B0604020202020204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Trocchi" panose="020B0604020202020204" charset="0"/>
              </a:rPr>
              <a:t>otherwise</a:t>
            </a:r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, you are pretty well </a:t>
            </a:r>
            <a:r>
              <a:rPr lang="en-US" sz="3000" dirty="0" smtClean="0">
                <a:solidFill>
                  <a:schemeClr val="bg1"/>
                </a:solidFill>
                <a:latin typeface="Trocchi" panose="020B0604020202020204" charset="0"/>
              </a:rPr>
              <a:t>set</a:t>
            </a:r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. It is </a:t>
            </a:r>
            <a:endParaRPr lang="en-US" sz="3000" dirty="0" smtClean="0">
              <a:solidFill>
                <a:schemeClr val="bg1"/>
              </a:solidFill>
              <a:latin typeface="Trocchi" panose="020B0604020202020204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Trocchi" panose="020B0604020202020204" charset="0"/>
              </a:rPr>
              <a:t>important</a:t>
            </a:r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 not to overdo things. That </a:t>
            </a:r>
            <a:r>
              <a:rPr lang="en-US" sz="3000" dirty="0" smtClean="0">
                <a:solidFill>
                  <a:schemeClr val="bg1"/>
                </a:solidFill>
                <a:latin typeface="Trocchi" panose="020B0604020202020204" charset="0"/>
              </a:rPr>
              <a:t>is, it’s</a:t>
            </a:r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 better to do too few things at once than too many. In the short run this may not seem </a:t>
            </a:r>
            <a:endParaRPr lang="en-US" sz="3000" dirty="0" smtClean="0">
              <a:solidFill>
                <a:schemeClr val="bg1"/>
              </a:solidFill>
              <a:latin typeface="Trocchi" panose="020B0604020202020204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Trocchi" panose="020B0604020202020204" charset="0"/>
              </a:rPr>
              <a:t>important</a:t>
            </a:r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, but complications can easily arise.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14164" y="609600"/>
            <a:ext cx="6801469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b="0" i="0" spc="449" dirty="0">
                <a:solidFill>
                  <a:srgbClr val="FFDE59"/>
                </a:solidFill>
                <a:latin typeface="Poppins Light"/>
              </a:rPr>
              <a:t>WASHING LAUNDRY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798" y="1676400"/>
            <a:ext cx="92202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The procedure is quite simple. First, you </a:t>
            </a:r>
          </a:p>
          <a:p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arrange items into different groups. Of  course, one pile may be sufficient depending </a:t>
            </a:r>
            <a:r>
              <a:rPr lang="en-US" sz="3000" dirty="0" smtClean="0">
                <a:solidFill>
                  <a:schemeClr val="bg1"/>
                </a:solidFill>
                <a:latin typeface="Trocchi" panose="020B0604020202020204" charset="0"/>
              </a:rPr>
              <a:t>n</a:t>
            </a:r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 how </a:t>
            </a:r>
          </a:p>
          <a:p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much there is to do. If you  have to go elsewhere due to lack of facilities, that is the next step; </a:t>
            </a:r>
          </a:p>
          <a:p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otherwise, you are pretty well set. It is </a:t>
            </a:r>
          </a:p>
          <a:p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important not to overdo things. That is, it’s better to do too few things at once than too many. In the short run this may not seem </a:t>
            </a:r>
          </a:p>
          <a:p>
            <a:r>
              <a:rPr lang="en-US" sz="3000" dirty="0">
                <a:solidFill>
                  <a:schemeClr val="bg1"/>
                </a:solidFill>
                <a:latin typeface="Trocchi" panose="020B0604020202020204" charset="0"/>
              </a:rPr>
              <a:t>important, but complications can easily arise.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1000"/>
          </a:blip>
          <a:srcRect l="54" t="4775" r="54"/>
          <a:stretch>
            <a:fillRect/>
          </a:stretch>
        </p:blipFill>
        <p:spPr>
          <a:xfrm>
            <a:off x="0" y="-25041"/>
            <a:ext cx="5120476" cy="734024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87190" y="2632889"/>
            <a:ext cx="4310492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DE59"/>
                </a:solidFill>
                <a:latin typeface="Poppins Light"/>
              </a:rPr>
              <a:t>To comprehend chapter details, we must first identify the chapter's overarching theme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87190" y="6139570"/>
            <a:ext cx="4181330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FFDE59"/>
                </a:solidFill>
                <a:latin typeface="Poppins Light"/>
              </a:rPr>
              <a:t>*see title page/summary infographic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930787" y="-32115"/>
            <a:ext cx="3209967" cy="7354389"/>
            <a:chOff x="0" y="0"/>
            <a:chExt cx="1049787" cy="24051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9787" cy="2405179"/>
            </a:xfrm>
            <a:custGeom>
              <a:avLst/>
              <a:gdLst/>
              <a:ahLst/>
              <a:cxnLst/>
              <a:rect l="l" t="t" r="r" b="b"/>
              <a:pathLst>
                <a:path w="1049787" h="2405179">
                  <a:moveTo>
                    <a:pt x="0" y="0"/>
                  </a:moveTo>
                  <a:lnTo>
                    <a:pt x="1049787" y="0"/>
                  </a:lnTo>
                  <a:lnTo>
                    <a:pt x="1049787" y="2405179"/>
                  </a:lnTo>
                  <a:lnTo>
                    <a:pt x="0" y="2405179"/>
                  </a:lnTo>
                  <a:close/>
                </a:path>
              </a:pathLst>
            </a:custGeom>
            <a:solidFill>
              <a:srgbClr val="FFDE59">
                <a:alpha val="66666"/>
              </a:srgbClr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368552" y="480328"/>
            <a:ext cx="4018605" cy="1366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b="0" i="0" spc="449">
                <a:solidFill>
                  <a:srgbClr val="FAFDFF"/>
                </a:solidFill>
                <a:latin typeface="Poppins Light"/>
              </a:rPr>
              <a:t>CONTEXT IS KEY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4000"/>
          </a:blip>
          <a:srcRect l="5290" r="5290" b="6094"/>
          <a:stretch>
            <a:fillRect/>
          </a:stretch>
        </p:blipFill>
        <p:spPr>
          <a:xfrm>
            <a:off x="156160" y="360855"/>
            <a:ext cx="9441280" cy="659349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86331" y="446167"/>
            <a:ext cx="6180937" cy="1625025"/>
            <a:chOff x="0" y="0"/>
            <a:chExt cx="2021413" cy="531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1413" cy="531448"/>
            </a:xfrm>
            <a:custGeom>
              <a:avLst/>
              <a:gdLst/>
              <a:ahLst/>
              <a:cxnLst/>
              <a:rect l="l" t="t" r="r" b="b"/>
              <a:pathLst>
                <a:path w="2021413" h="531448">
                  <a:moveTo>
                    <a:pt x="0" y="0"/>
                  </a:moveTo>
                  <a:lnTo>
                    <a:pt x="2021413" y="0"/>
                  </a:lnTo>
                  <a:lnTo>
                    <a:pt x="2021413" y="531448"/>
                  </a:lnTo>
                  <a:lnTo>
                    <a:pt x="0" y="531448"/>
                  </a:lnTo>
                  <a:close/>
                </a:path>
              </a:pathLst>
            </a:custGeom>
            <a:solidFill>
              <a:srgbClr val="0E0B44">
                <a:alpha val="86666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07540" y="449054"/>
            <a:ext cx="8938521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 b="0" i="0" spc="513">
                <a:solidFill>
                  <a:srgbClr val="FFDE59"/>
                </a:solidFill>
                <a:latin typeface="Poppins Light"/>
              </a:rPr>
              <a:t>TIPS FOR COMPREHENSION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71608" y="2342487"/>
            <a:ext cx="9210384" cy="3926465"/>
            <a:chOff x="0" y="0"/>
            <a:chExt cx="3012163" cy="12841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12163" cy="1284111"/>
            </a:xfrm>
            <a:custGeom>
              <a:avLst/>
              <a:gdLst/>
              <a:ahLst/>
              <a:cxnLst/>
              <a:rect l="l" t="t" r="r" b="b"/>
              <a:pathLst>
                <a:path w="3012163" h="1284111">
                  <a:moveTo>
                    <a:pt x="0" y="0"/>
                  </a:moveTo>
                  <a:lnTo>
                    <a:pt x="3012163" y="0"/>
                  </a:lnTo>
                  <a:lnTo>
                    <a:pt x="3012163" y="1284111"/>
                  </a:lnTo>
                  <a:lnTo>
                    <a:pt x="0" y="1284111"/>
                  </a:lnTo>
                  <a:close/>
                </a:path>
              </a:pathLst>
            </a:custGeom>
            <a:solidFill>
              <a:srgbClr val="0E0B44">
                <a:alpha val="86666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07540" y="2502127"/>
            <a:ext cx="9658197" cy="352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0400" lvl="1" indent="-330200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FAFDFF"/>
                </a:solidFill>
                <a:latin typeface="Poppins Light"/>
              </a:rPr>
              <a:t>Be honest about your reading environment</a:t>
            </a:r>
          </a:p>
          <a:p>
            <a:pPr marL="660400" lvl="1" indent="-330200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FAFDFF"/>
                </a:solidFill>
                <a:latin typeface="Poppins Light"/>
              </a:rPr>
              <a:t>Read when you are most alert</a:t>
            </a:r>
          </a:p>
          <a:p>
            <a:pPr marL="660400" lvl="1" indent="-330200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FAFDFF"/>
                </a:solidFill>
                <a:latin typeface="Poppins Light"/>
              </a:rPr>
              <a:t>Read in two voices </a:t>
            </a:r>
          </a:p>
          <a:p>
            <a:pPr marL="660400" lvl="1" indent="-330200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FAFDFF"/>
                </a:solidFill>
                <a:latin typeface="Poppins Light"/>
              </a:rPr>
              <a:t>Check comprehension frequently 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8919" y="7267575"/>
            <a:ext cx="8938521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 b="0" i="0" spc="513">
                <a:solidFill>
                  <a:srgbClr val="FFDE59"/>
                </a:solidFill>
                <a:latin typeface="Poppins Light"/>
              </a:rPr>
              <a:t>TIPS FOR COMPREHENSION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7540" y="426992"/>
            <a:ext cx="8938521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 b="0" i="0" spc="513">
                <a:solidFill>
                  <a:srgbClr val="FFDE59"/>
                </a:solidFill>
                <a:latin typeface="Poppins Light"/>
              </a:rPr>
              <a:t>APPLICATION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64873" y="1425802"/>
            <a:ext cx="7023854" cy="470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FAFDFF"/>
                </a:solidFill>
                <a:latin typeface="Poppins Light"/>
              </a:rPr>
              <a:t>See note-taking assignment on Canvas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74000"/>
          </a:blip>
          <a:srcRect/>
          <a:stretch>
            <a:fillRect/>
          </a:stretch>
        </p:blipFill>
        <p:spPr>
          <a:xfrm>
            <a:off x="1635244" y="2396856"/>
            <a:ext cx="6483111" cy="4311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455</Words>
  <Application>Microsoft Office PowerPoint</Application>
  <PresentationFormat>Custom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Trocchi</vt:lpstr>
      <vt:lpstr>Arial</vt:lpstr>
      <vt:lpstr>Calibri</vt:lpstr>
      <vt:lpstr>Poppins Light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for Your Business</dc:title>
  <dc:creator>Angela Zanardelli Sickler</dc:creator>
  <cp:lastModifiedBy>Angela Zanardelli Sickler</cp:lastModifiedBy>
  <cp:revision>4</cp:revision>
  <dcterms:created xsi:type="dcterms:W3CDTF">2006-08-16T00:00:00Z</dcterms:created>
  <dcterms:modified xsi:type="dcterms:W3CDTF">2021-07-19T20:21:34Z</dcterms:modified>
  <dc:identifier>DADd-ctp6Mw</dc:identifier>
</cp:coreProperties>
</file>