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7"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C4B048E-5AA0-40F3-A90A-8B4203810F24}"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4E445-5390-482A-BAE1-864BB28116B2}" type="slidenum">
              <a:rPr lang="en-US" smtClean="0"/>
              <a:t>‹#›</a:t>
            </a:fld>
            <a:endParaRPr lang="en-US"/>
          </a:p>
        </p:txBody>
      </p:sp>
    </p:spTree>
    <p:extLst>
      <p:ext uri="{BB962C8B-B14F-4D97-AF65-F5344CB8AC3E}">
        <p14:creationId xmlns:p14="http://schemas.microsoft.com/office/powerpoint/2010/main" val="4216991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4B048E-5AA0-40F3-A90A-8B4203810F24}"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4E445-5390-482A-BAE1-864BB28116B2}" type="slidenum">
              <a:rPr lang="en-US" smtClean="0"/>
              <a:t>‹#›</a:t>
            </a:fld>
            <a:endParaRPr lang="en-US"/>
          </a:p>
        </p:txBody>
      </p:sp>
    </p:spTree>
    <p:extLst>
      <p:ext uri="{BB962C8B-B14F-4D97-AF65-F5344CB8AC3E}">
        <p14:creationId xmlns:p14="http://schemas.microsoft.com/office/powerpoint/2010/main" val="1199250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4B048E-5AA0-40F3-A90A-8B4203810F24}"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4E445-5390-482A-BAE1-864BB28116B2}" type="slidenum">
              <a:rPr lang="en-US" smtClean="0"/>
              <a:t>‹#›</a:t>
            </a:fld>
            <a:endParaRPr lang="en-US"/>
          </a:p>
        </p:txBody>
      </p:sp>
    </p:spTree>
    <p:extLst>
      <p:ext uri="{BB962C8B-B14F-4D97-AF65-F5344CB8AC3E}">
        <p14:creationId xmlns:p14="http://schemas.microsoft.com/office/powerpoint/2010/main" val="190126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4B048E-5AA0-40F3-A90A-8B4203810F24}"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4E445-5390-482A-BAE1-864BB28116B2}" type="slidenum">
              <a:rPr lang="en-US" smtClean="0"/>
              <a:t>‹#›</a:t>
            </a:fld>
            <a:endParaRPr lang="en-US"/>
          </a:p>
        </p:txBody>
      </p:sp>
    </p:spTree>
    <p:extLst>
      <p:ext uri="{BB962C8B-B14F-4D97-AF65-F5344CB8AC3E}">
        <p14:creationId xmlns:p14="http://schemas.microsoft.com/office/powerpoint/2010/main" val="189025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4B048E-5AA0-40F3-A90A-8B4203810F24}"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4E445-5390-482A-BAE1-864BB28116B2}" type="slidenum">
              <a:rPr lang="en-US" smtClean="0"/>
              <a:t>‹#›</a:t>
            </a:fld>
            <a:endParaRPr lang="en-US"/>
          </a:p>
        </p:txBody>
      </p:sp>
    </p:spTree>
    <p:extLst>
      <p:ext uri="{BB962C8B-B14F-4D97-AF65-F5344CB8AC3E}">
        <p14:creationId xmlns:p14="http://schemas.microsoft.com/office/powerpoint/2010/main" val="617189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4B048E-5AA0-40F3-A90A-8B4203810F24}"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4E445-5390-482A-BAE1-864BB28116B2}" type="slidenum">
              <a:rPr lang="en-US" smtClean="0"/>
              <a:t>‹#›</a:t>
            </a:fld>
            <a:endParaRPr lang="en-US"/>
          </a:p>
        </p:txBody>
      </p:sp>
    </p:spTree>
    <p:extLst>
      <p:ext uri="{BB962C8B-B14F-4D97-AF65-F5344CB8AC3E}">
        <p14:creationId xmlns:p14="http://schemas.microsoft.com/office/powerpoint/2010/main" val="1791769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4B048E-5AA0-40F3-A90A-8B4203810F24}" type="datetimeFigureOut">
              <a:rPr lang="en-US" smtClean="0"/>
              <a:t>3/23/2021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A4E445-5390-482A-BAE1-864BB28116B2}" type="slidenum">
              <a:rPr lang="en-US" smtClean="0"/>
              <a:t>‹#›</a:t>
            </a:fld>
            <a:endParaRPr lang="en-US"/>
          </a:p>
        </p:txBody>
      </p:sp>
    </p:spTree>
    <p:extLst>
      <p:ext uri="{BB962C8B-B14F-4D97-AF65-F5344CB8AC3E}">
        <p14:creationId xmlns:p14="http://schemas.microsoft.com/office/powerpoint/2010/main" val="3822390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4B048E-5AA0-40F3-A90A-8B4203810F24}" type="datetimeFigureOut">
              <a:rPr lang="en-US" smtClean="0"/>
              <a:t>3/23/2021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A4E445-5390-482A-BAE1-864BB28116B2}" type="slidenum">
              <a:rPr lang="en-US" smtClean="0"/>
              <a:t>‹#›</a:t>
            </a:fld>
            <a:endParaRPr lang="en-US"/>
          </a:p>
        </p:txBody>
      </p:sp>
    </p:spTree>
    <p:extLst>
      <p:ext uri="{BB962C8B-B14F-4D97-AF65-F5344CB8AC3E}">
        <p14:creationId xmlns:p14="http://schemas.microsoft.com/office/powerpoint/2010/main" val="289753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4B048E-5AA0-40F3-A90A-8B4203810F24}" type="datetimeFigureOut">
              <a:rPr lang="en-US" smtClean="0"/>
              <a:t>3/23/2021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A4E445-5390-482A-BAE1-864BB28116B2}" type="slidenum">
              <a:rPr lang="en-US" smtClean="0"/>
              <a:t>‹#›</a:t>
            </a:fld>
            <a:endParaRPr lang="en-US"/>
          </a:p>
        </p:txBody>
      </p:sp>
    </p:spTree>
    <p:extLst>
      <p:ext uri="{BB962C8B-B14F-4D97-AF65-F5344CB8AC3E}">
        <p14:creationId xmlns:p14="http://schemas.microsoft.com/office/powerpoint/2010/main" val="3361649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4B048E-5AA0-40F3-A90A-8B4203810F24}"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4E445-5390-482A-BAE1-864BB28116B2}" type="slidenum">
              <a:rPr lang="en-US" smtClean="0"/>
              <a:t>‹#›</a:t>
            </a:fld>
            <a:endParaRPr lang="en-US"/>
          </a:p>
        </p:txBody>
      </p:sp>
    </p:spTree>
    <p:extLst>
      <p:ext uri="{BB962C8B-B14F-4D97-AF65-F5344CB8AC3E}">
        <p14:creationId xmlns:p14="http://schemas.microsoft.com/office/powerpoint/2010/main" val="3930047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4B048E-5AA0-40F3-A90A-8B4203810F24}"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4E445-5390-482A-BAE1-864BB28116B2}" type="slidenum">
              <a:rPr lang="en-US" smtClean="0"/>
              <a:t>‹#›</a:t>
            </a:fld>
            <a:endParaRPr lang="en-US"/>
          </a:p>
        </p:txBody>
      </p:sp>
    </p:spTree>
    <p:extLst>
      <p:ext uri="{BB962C8B-B14F-4D97-AF65-F5344CB8AC3E}">
        <p14:creationId xmlns:p14="http://schemas.microsoft.com/office/powerpoint/2010/main" val="3751631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4B048E-5AA0-40F3-A90A-8B4203810F24}" type="datetimeFigureOut">
              <a:rPr lang="en-US" smtClean="0"/>
              <a:t>3/23/2021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A4E445-5390-482A-BAE1-864BB28116B2}" type="slidenum">
              <a:rPr lang="en-US" smtClean="0"/>
              <a:t>‹#›</a:t>
            </a:fld>
            <a:endParaRPr lang="en-US"/>
          </a:p>
        </p:txBody>
      </p:sp>
    </p:spTree>
    <p:extLst>
      <p:ext uri="{BB962C8B-B14F-4D97-AF65-F5344CB8AC3E}">
        <p14:creationId xmlns:p14="http://schemas.microsoft.com/office/powerpoint/2010/main" val="1837866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Project 3</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32579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 Pros and Cons</a:t>
            </a:r>
          </a:p>
        </p:txBody>
      </p:sp>
      <p:sp>
        <p:nvSpPr>
          <p:cNvPr id="3" name="Text Placeholder 2"/>
          <p:cNvSpPr>
            <a:spLocks noGrp="1"/>
          </p:cNvSpPr>
          <p:nvPr>
            <p:ph type="body" idx="1"/>
          </p:nvPr>
        </p:nvSpPr>
        <p:spPr/>
        <p:txBody>
          <a:bodyPr/>
          <a:lstStyle/>
          <a:p>
            <a:r>
              <a:rPr lang="en-US" dirty="0"/>
              <a:t>Roundtable</a:t>
            </a:r>
          </a:p>
        </p:txBody>
      </p:sp>
      <p:sp>
        <p:nvSpPr>
          <p:cNvPr id="4" name="Content Placeholder 3"/>
          <p:cNvSpPr>
            <a:spLocks noGrp="1"/>
          </p:cNvSpPr>
          <p:nvPr>
            <p:ph sz="half" idx="2"/>
          </p:nvPr>
        </p:nvSpPr>
        <p:spPr/>
        <p:txBody>
          <a:bodyPr/>
          <a:lstStyle/>
          <a:p>
            <a:r>
              <a:rPr lang="en-US" dirty="0"/>
              <a:t>Pros: Midway between Interview and Survey, combines interview scenario with a larger group. Could be used for expert or popular responses</a:t>
            </a:r>
          </a:p>
          <a:p>
            <a:r>
              <a:rPr lang="en-US" dirty="0"/>
              <a:t>Cons: Difficult to organize, people may be uncomfortable talking in front of others</a:t>
            </a:r>
          </a:p>
        </p:txBody>
      </p:sp>
      <p:sp>
        <p:nvSpPr>
          <p:cNvPr id="5" name="Text Placeholder 4"/>
          <p:cNvSpPr>
            <a:spLocks noGrp="1"/>
          </p:cNvSpPr>
          <p:nvPr>
            <p:ph type="body" sz="quarter" idx="3"/>
          </p:nvPr>
        </p:nvSpPr>
        <p:spPr/>
        <p:txBody>
          <a:bodyPr/>
          <a:lstStyle/>
          <a:p>
            <a:r>
              <a:rPr lang="en-US" dirty="0"/>
              <a:t>Observation</a:t>
            </a:r>
          </a:p>
        </p:txBody>
      </p:sp>
      <p:sp>
        <p:nvSpPr>
          <p:cNvPr id="6" name="Content Placeholder 5"/>
          <p:cNvSpPr>
            <a:spLocks noGrp="1"/>
          </p:cNvSpPr>
          <p:nvPr>
            <p:ph sz="quarter" idx="4"/>
          </p:nvPr>
        </p:nvSpPr>
        <p:spPr/>
        <p:txBody>
          <a:bodyPr/>
          <a:lstStyle/>
          <a:p>
            <a:r>
              <a:rPr lang="en-US" dirty="0"/>
              <a:t>Pros: Good for assessing how people act in a certain environment. Good for testing possible solutions and reactions</a:t>
            </a:r>
          </a:p>
          <a:p>
            <a:r>
              <a:rPr lang="en-US" dirty="0"/>
              <a:t>Cons: Need to get permission from location to perform the observation. Small sample size</a:t>
            </a:r>
          </a:p>
        </p:txBody>
      </p:sp>
    </p:spTree>
    <p:extLst>
      <p:ext uri="{BB962C8B-B14F-4D97-AF65-F5344CB8AC3E}">
        <p14:creationId xmlns:p14="http://schemas.microsoft.com/office/powerpoint/2010/main" val="3050402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 Pros and Cons</a:t>
            </a:r>
          </a:p>
        </p:txBody>
      </p:sp>
      <p:sp>
        <p:nvSpPr>
          <p:cNvPr id="3" name="Text Placeholder 2"/>
          <p:cNvSpPr>
            <a:spLocks noGrp="1"/>
          </p:cNvSpPr>
          <p:nvPr>
            <p:ph type="body" idx="1"/>
          </p:nvPr>
        </p:nvSpPr>
        <p:spPr/>
        <p:txBody>
          <a:bodyPr/>
          <a:lstStyle/>
          <a:p>
            <a:r>
              <a:rPr lang="en-US" dirty="0"/>
              <a:t>Case Study</a:t>
            </a:r>
          </a:p>
        </p:txBody>
      </p:sp>
      <p:sp>
        <p:nvSpPr>
          <p:cNvPr id="4" name="Content Placeholder 3"/>
          <p:cNvSpPr>
            <a:spLocks noGrp="1"/>
          </p:cNvSpPr>
          <p:nvPr>
            <p:ph sz="half" idx="2"/>
          </p:nvPr>
        </p:nvSpPr>
        <p:spPr/>
        <p:txBody>
          <a:bodyPr/>
          <a:lstStyle/>
          <a:p>
            <a:r>
              <a:rPr lang="en-US" dirty="0"/>
              <a:t>Pros: Track a small group or compare group to another control group to gauge effects. Do you want to test a solution and measure long term results?</a:t>
            </a:r>
          </a:p>
          <a:p>
            <a:r>
              <a:rPr lang="en-US" dirty="0"/>
              <a:t>Cons: Time required, small sample size</a:t>
            </a:r>
          </a:p>
        </p:txBody>
      </p:sp>
      <p:sp>
        <p:nvSpPr>
          <p:cNvPr id="5" name="Text Placeholder 4"/>
          <p:cNvSpPr>
            <a:spLocks noGrp="1"/>
          </p:cNvSpPr>
          <p:nvPr>
            <p:ph type="body" sz="quarter" idx="3"/>
          </p:nvPr>
        </p:nvSpPr>
        <p:spPr/>
        <p:txBody>
          <a:bodyPr/>
          <a:lstStyle/>
          <a:p>
            <a:r>
              <a:rPr lang="en-US" dirty="0"/>
              <a:t>Lab experiment</a:t>
            </a:r>
          </a:p>
        </p:txBody>
      </p:sp>
      <p:sp>
        <p:nvSpPr>
          <p:cNvPr id="6" name="Content Placeholder 5"/>
          <p:cNvSpPr>
            <a:spLocks noGrp="1"/>
          </p:cNvSpPr>
          <p:nvPr>
            <p:ph sz="quarter" idx="4"/>
          </p:nvPr>
        </p:nvSpPr>
        <p:spPr/>
        <p:txBody>
          <a:bodyPr/>
          <a:lstStyle/>
          <a:p>
            <a:r>
              <a:rPr lang="en-US" dirty="0"/>
              <a:t>Pros: hard sciences testing new treatments/technology etc.</a:t>
            </a:r>
          </a:p>
          <a:p>
            <a:r>
              <a:rPr lang="en-US" dirty="0"/>
              <a:t>Cons: Can data be duplicated? How large is your sample size? </a:t>
            </a:r>
          </a:p>
        </p:txBody>
      </p:sp>
    </p:spTree>
    <p:extLst>
      <p:ext uri="{BB962C8B-B14F-4D97-AF65-F5344CB8AC3E}">
        <p14:creationId xmlns:p14="http://schemas.microsoft.com/office/powerpoint/2010/main" val="3828050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Discussion.</a:t>
            </a:r>
            <a:br>
              <a:rPr lang="en-US" dirty="0"/>
            </a:br>
            <a:r>
              <a:rPr lang="en-US" dirty="0"/>
              <a:t>Your Discussion section needs to accomplish 2 things:</a:t>
            </a:r>
          </a:p>
        </p:txBody>
      </p:sp>
      <p:sp>
        <p:nvSpPr>
          <p:cNvPr id="3" name="Content Placeholder 2"/>
          <p:cNvSpPr>
            <a:spLocks noGrp="1"/>
          </p:cNvSpPr>
          <p:nvPr>
            <p:ph idx="1"/>
          </p:nvPr>
        </p:nvSpPr>
        <p:spPr/>
        <p:txBody>
          <a:bodyPr/>
          <a:lstStyle/>
          <a:p>
            <a:pPr marL="514350" indent="-514350">
              <a:buFont typeface="+mj-lt"/>
              <a:buAutoNum type="arabicPeriod"/>
            </a:pPr>
            <a:r>
              <a:rPr lang="en-US" dirty="0"/>
              <a:t>Give some detail on the limitations—what could go wrong with your Method? How could the data from the Method get skewed? How could reality interfere with the ideal set up of your Method?</a:t>
            </a:r>
          </a:p>
          <a:p>
            <a:pPr marL="514350" indent="-514350">
              <a:buFont typeface="+mj-lt"/>
              <a:buAutoNum type="arabicPeriod"/>
            </a:pPr>
            <a:r>
              <a:rPr lang="en-US" dirty="0"/>
              <a:t>Wrap up with comments on what would be gained if the Method were completed. How would your DC benefit from this research? How could the DC then move forward with this new data?</a:t>
            </a:r>
          </a:p>
          <a:p>
            <a:endParaRPr lang="en-US" dirty="0"/>
          </a:p>
        </p:txBody>
      </p:sp>
    </p:spTree>
    <p:extLst>
      <p:ext uri="{BB962C8B-B14F-4D97-AF65-F5344CB8AC3E}">
        <p14:creationId xmlns:p14="http://schemas.microsoft.com/office/powerpoint/2010/main" val="2080693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CARS INTRO</a:t>
            </a:r>
          </a:p>
        </p:txBody>
      </p:sp>
      <p:sp>
        <p:nvSpPr>
          <p:cNvPr id="3" name="Content Placeholder 2"/>
          <p:cNvSpPr>
            <a:spLocks noGrp="1"/>
          </p:cNvSpPr>
          <p:nvPr>
            <p:ph idx="1"/>
          </p:nvPr>
        </p:nvSpPr>
        <p:spPr>
          <a:xfrm>
            <a:off x="838200" y="1271451"/>
            <a:ext cx="10515600" cy="4905512"/>
          </a:xfrm>
        </p:spPr>
        <p:txBody>
          <a:bodyPr>
            <a:normAutofit fontScale="47500" lnSpcReduction="20000"/>
          </a:bodyPr>
          <a:lstStyle/>
          <a:p>
            <a:r>
              <a:rPr lang="en-US" sz="4400" b="1" dirty="0"/>
              <a:t>Move 1: Establishing a territory</a:t>
            </a:r>
          </a:p>
          <a:p>
            <a:pPr marL="0" indent="0">
              <a:buNone/>
            </a:pPr>
            <a:r>
              <a:rPr lang="en-US" sz="4400" dirty="0"/>
              <a:t>                                    Step 1  Claiming importance </a:t>
            </a:r>
            <a:r>
              <a:rPr lang="en-US" sz="4400" i="1" dirty="0"/>
              <a:t>and/or</a:t>
            </a:r>
            <a:endParaRPr lang="en-US" sz="4400" dirty="0"/>
          </a:p>
          <a:p>
            <a:pPr marL="0" indent="0">
              <a:buNone/>
            </a:pPr>
            <a:r>
              <a:rPr lang="en-US" sz="4400" dirty="0"/>
              <a:t>                                    Step 2  Making topic generalizations </a:t>
            </a:r>
            <a:r>
              <a:rPr lang="en-US" sz="4400" i="1" dirty="0"/>
              <a:t>and/or</a:t>
            </a:r>
            <a:endParaRPr lang="en-US" sz="4400" dirty="0"/>
          </a:p>
          <a:p>
            <a:pPr marL="0" indent="0">
              <a:buNone/>
            </a:pPr>
            <a:r>
              <a:rPr lang="en-US" sz="4400" dirty="0"/>
              <a:t>                                    Step 3  Reviewing items of previous research</a:t>
            </a:r>
          </a:p>
          <a:p>
            <a:r>
              <a:rPr lang="en-US" sz="4400" b="1" dirty="0"/>
              <a:t>Move 2: Establishing your place in this research</a:t>
            </a:r>
          </a:p>
          <a:p>
            <a:pPr marL="0" indent="0">
              <a:buNone/>
            </a:pPr>
            <a:r>
              <a:rPr lang="en-US" sz="4400" dirty="0"/>
              <a:t>                                  </a:t>
            </a:r>
            <a:endParaRPr lang="en-US" sz="4400" b="1" dirty="0">
              <a:solidFill>
                <a:srgbClr val="FF0000"/>
              </a:solidFill>
            </a:endParaRPr>
          </a:p>
          <a:p>
            <a:pPr marL="0" indent="0">
              <a:buNone/>
            </a:pPr>
            <a:r>
              <a:rPr lang="en-US" sz="4400" dirty="0"/>
              <a:t>                                    Step 1b  Indicating a gap </a:t>
            </a:r>
            <a:r>
              <a:rPr lang="en-US" sz="4400" b="1" i="1" dirty="0">
                <a:solidFill>
                  <a:srgbClr val="FF0000"/>
                </a:solidFill>
              </a:rPr>
              <a:t>or</a:t>
            </a:r>
            <a:endParaRPr lang="en-US" sz="4400" b="1" dirty="0">
              <a:solidFill>
                <a:srgbClr val="FF0000"/>
              </a:solidFill>
            </a:endParaRPr>
          </a:p>
          <a:p>
            <a:pPr marL="0" indent="0">
              <a:buNone/>
            </a:pPr>
            <a:r>
              <a:rPr lang="en-US" sz="4400" dirty="0"/>
              <a:t>                                    Step 1c  Question-raising </a:t>
            </a:r>
            <a:r>
              <a:rPr lang="en-US" sz="4400" b="1" i="1" dirty="0">
                <a:solidFill>
                  <a:srgbClr val="FF0000"/>
                </a:solidFill>
              </a:rPr>
              <a:t>or</a:t>
            </a:r>
            <a:endParaRPr lang="en-US" sz="4400" b="1" dirty="0">
              <a:solidFill>
                <a:srgbClr val="FF0000"/>
              </a:solidFill>
            </a:endParaRPr>
          </a:p>
          <a:p>
            <a:pPr marL="0" indent="0">
              <a:buNone/>
            </a:pPr>
            <a:r>
              <a:rPr lang="en-US" sz="4400" dirty="0"/>
              <a:t>                                    Step 1d  Continuing a tradition</a:t>
            </a:r>
          </a:p>
          <a:p>
            <a:r>
              <a:rPr lang="en-US" sz="4400" b="1" dirty="0"/>
              <a:t>Move 3: Occupying that place</a:t>
            </a:r>
          </a:p>
          <a:p>
            <a:pPr marL="0" indent="0">
              <a:buNone/>
            </a:pPr>
            <a:r>
              <a:rPr lang="en-US" sz="4400" dirty="0"/>
              <a:t>                                    Step 1a  Outlining purposes</a:t>
            </a:r>
            <a:r>
              <a:rPr lang="en-US" sz="4400" i="1" dirty="0"/>
              <a:t> or</a:t>
            </a:r>
            <a:endParaRPr lang="en-US" sz="4400" dirty="0"/>
          </a:p>
          <a:p>
            <a:pPr marL="0" indent="0">
              <a:buNone/>
            </a:pPr>
            <a:r>
              <a:rPr lang="en-US" sz="4400" dirty="0"/>
              <a:t>                                    Step 1b  Announcing present research</a:t>
            </a:r>
          </a:p>
          <a:p>
            <a:pPr marL="0" indent="0">
              <a:buNone/>
            </a:pPr>
            <a:r>
              <a:rPr lang="en-US" sz="4400" dirty="0"/>
              <a:t>                                    Step 3  Indicating article structure</a:t>
            </a:r>
          </a:p>
          <a:p>
            <a:pPr marL="0" indent="0">
              <a:buNone/>
            </a:pPr>
            <a:endParaRPr lang="en-US" dirty="0"/>
          </a:p>
        </p:txBody>
      </p:sp>
    </p:spTree>
    <p:extLst>
      <p:ext uri="{BB962C8B-B14F-4D97-AF65-F5344CB8AC3E}">
        <p14:creationId xmlns:p14="http://schemas.microsoft.com/office/powerpoint/2010/main" val="2772905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Review—no 1</a:t>
            </a:r>
            <a:r>
              <a:rPr lang="en-US" baseline="30000" dirty="0"/>
              <a:t>ST</a:t>
            </a:r>
            <a:r>
              <a:rPr lang="en-US" dirty="0"/>
              <a:t> PERSON</a:t>
            </a:r>
          </a:p>
        </p:txBody>
      </p:sp>
      <p:sp>
        <p:nvSpPr>
          <p:cNvPr id="3" name="Content Placeholder 2"/>
          <p:cNvSpPr>
            <a:spLocks noGrp="1"/>
          </p:cNvSpPr>
          <p:nvPr>
            <p:ph idx="1"/>
          </p:nvPr>
        </p:nvSpPr>
        <p:spPr/>
        <p:txBody>
          <a:bodyPr>
            <a:normAutofit/>
          </a:bodyPr>
          <a:lstStyle/>
          <a:p>
            <a:pPr marL="457200" lvl="1" indent="0">
              <a:buNone/>
            </a:pPr>
            <a:endParaRPr lang="en-US" b="1" dirty="0"/>
          </a:p>
          <a:p>
            <a:pPr lvl="1"/>
            <a:endParaRPr lang="en-US" b="1" dirty="0"/>
          </a:p>
          <a:p>
            <a:r>
              <a:rPr lang="en-US" b="1" dirty="0"/>
              <a:t>Literature Review: </a:t>
            </a:r>
            <a:r>
              <a:rPr lang="en-US" dirty="0"/>
              <a:t>Uses parallel structure to follow the introduction. Situates LR within a background of research (past, present, ongoing), and restates thesis/research statement to clearly show WHY the sources or the claims help to develop research. Integrates multiple sources to make claims without direct quotes. </a:t>
            </a:r>
          </a:p>
          <a:p>
            <a:endParaRPr lang="en-US" dirty="0"/>
          </a:p>
          <a:p>
            <a:r>
              <a:rPr lang="en-US" dirty="0"/>
              <a:t>The LR functions as a body of research that helps contextualize and preview your Methodology</a:t>
            </a:r>
          </a:p>
          <a:p>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416024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00E68-2A6A-496D-9384-E62F3EBB120D}"/>
              </a:ext>
            </a:extLst>
          </p:cNvPr>
          <p:cNvSpPr>
            <a:spLocks noGrp="1"/>
          </p:cNvSpPr>
          <p:nvPr>
            <p:ph type="title"/>
          </p:nvPr>
        </p:nvSpPr>
        <p:spPr/>
        <p:txBody>
          <a:bodyPr/>
          <a:lstStyle/>
          <a:p>
            <a:r>
              <a:rPr lang="en-US" dirty="0"/>
              <a:t>Lit Review</a:t>
            </a:r>
          </a:p>
        </p:txBody>
      </p:sp>
      <p:sp>
        <p:nvSpPr>
          <p:cNvPr id="3" name="Content Placeholder 2">
            <a:extLst>
              <a:ext uri="{FF2B5EF4-FFF2-40B4-BE49-F238E27FC236}">
                <a16:creationId xmlns:a16="http://schemas.microsoft.com/office/drawing/2014/main" id="{4A4F3201-F253-4594-994A-8E4D89CD12A1}"/>
              </a:ext>
            </a:extLst>
          </p:cNvPr>
          <p:cNvSpPr>
            <a:spLocks noGrp="1"/>
          </p:cNvSpPr>
          <p:nvPr>
            <p:ph idx="1"/>
          </p:nvPr>
        </p:nvSpPr>
        <p:spPr/>
        <p:txBody>
          <a:bodyPr/>
          <a:lstStyle/>
          <a:p>
            <a:r>
              <a:rPr lang="en-US" b="1" dirty="0"/>
              <a:t>Use headings (Project 2 map)</a:t>
            </a:r>
          </a:p>
          <a:p>
            <a:pPr lvl="1"/>
            <a:r>
              <a:rPr lang="en-US" b="1" dirty="0"/>
              <a:t>Under each heading 2+sources must be used</a:t>
            </a:r>
          </a:p>
          <a:p>
            <a:pPr lvl="1"/>
            <a:r>
              <a:rPr lang="en-US" b="1" dirty="0"/>
              <a:t>Work for synthesis….at section and the paragraph level. Make use of transitions—make clear pivots---emphasize relationships. Beware of choppiness…</a:t>
            </a:r>
          </a:p>
          <a:p>
            <a:pPr lvl="1"/>
            <a:r>
              <a:rPr lang="en-US" b="1" dirty="0"/>
              <a:t>CITE your stuff…..balance quote w/paraphrase </a:t>
            </a:r>
          </a:p>
          <a:p>
            <a:pPr lvl="1"/>
            <a:endParaRPr lang="en-US" b="1" dirty="0">
              <a:solidFill>
                <a:srgbClr val="FF0000"/>
              </a:solidFill>
            </a:endParaRPr>
          </a:p>
          <a:p>
            <a:pPr lvl="1"/>
            <a:r>
              <a:rPr lang="en-US" b="1" dirty="0">
                <a:solidFill>
                  <a:srgbClr val="FF0000"/>
                </a:solidFill>
              </a:rPr>
              <a:t>DO NOT….write up a series of article summaries</a:t>
            </a:r>
          </a:p>
          <a:p>
            <a:pPr lvl="1"/>
            <a:endParaRPr lang="en-US" b="1" dirty="0">
              <a:solidFill>
                <a:srgbClr val="FF0000"/>
              </a:solidFill>
            </a:endParaRPr>
          </a:p>
          <a:p>
            <a:pPr lvl="1"/>
            <a:r>
              <a:rPr lang="en-US" b="1" dirty="0"/>
              <a:t>How to end your LR? Bridge to the Method….</a:t>
            </a:r>
          </a:p>
          <a:p>
            <a:endParaRPr lang="en-US" dirty="0"/>
          </a:p>
        </p:txBody>
      </p:sp>
    </p:spTree>
    <p:extLst>
      <p:ext uri="{BB962C8B-B14F-4D97-AF65-F5344CB8AC3E}">
        <p14:creationId xmlns:p14="http://schemas.microsoft.com/office/powerpoint/2010/main" val="389645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 Review Sample</a:t>
            </a:r>
          </a:p>
        </p:txBody>
      </p:sp>
      <p:sp>
        <p:nvSpPr>
          <p:cNvPr id="3" name="Content Placeholder 2"/>
          <p:cNvSpPr>
            <a:spLocks noGrp="1"/>
          </p:cNvSpPr>
          <p:nvPr>
            <p:ph idx="1"/>
          </p:nvPr>
        </p:nvSpPr>
        <p:spPr/>
        <p:txBody>
          <a:bodyPr/>
          <a:lstStyle/>
          <a:p>
            <a:pPr marL="514350" indent="-514350">
              <a:buFont typeface="+mj-lt"/>
              <a:buAutoNum type="arabicPeriod"/>
            </a:pPr>
            <a:r>
              <a:rPr lang="en-US" dirty="0"/>
              <a:t>Read through the sample</a:t>
            </a:r>
          </a:p>
          <a:p>
            <a:pPr marL="514350" indent="-514350">
              <a:buFont typeface="+mj-lt"/>
              <a:buAutoNum type="arabicPeriod"/>
            </a:pPr>
            <a:r>
              <a:rPr lang="en-US" dirty="0"/>
              <a:t>How is it organized?</a:t>
            </a:r>
          </a:p>
          <a:p>
            <a:pPr marL="514350" indent="-514350">
              <a:buFont typeface="+mj-lt"/>
              <a:buAutoNum type="arabicPeriod"/>
            </a:pPr>
            <a:r>
              <a:rPr lang="en-US" dirty="0"/>
              <a:t>What is the tone, language, voice?</a:t>
            </a:r>
          </a:p>
          <a:p>
            <a:pPr marL="514350" indent="-514350">
              <a:buFont typeface="+mj-lt"/>
              <a:buAutoNum type="arabicPeriod"/>
            </a:pPr>
            <a:r>
              <a:rPr lang="en-US" dirty="0"/>
              <a:t>How are sources included?</a:t>
            </a:r>
          </a:p>
          <a:p>
            <a:pPr marL="514350" indent="-514350">
              <a:buFont typeface="+mj-lt"/>
              <a:buAutoNum type="arabicPeriod"/>
            </a:pPr>
            <a:r>
              <a:rPr lang="en-US" dirty="0"/>
              <a:t>Any other observations about the writing?</a:t>
            </a:r>
          </a:p>
          <a:p>
            <a:pPr marL="514350" indent="-514350">
              <a:buFont typeface="+mj-lt"/>
              <a:buAutoNum type="arabicPeriod"/>
            </a:pPr>
            <a:endParaRPr lang="en-US" dirty="0"/>
          </a:p>
          <a:p>
            <a:pPr marL="514350" indent="-514350">
              <a:buFont typeface="+mj-lt"/>
              <a:buAutoNum type="arabicPeriod"/>
            </a:pPr>
            <a:r>
              <a:rPr lang="en-US" dirty="0"/>
              <a:t>Overall, what is the purpose of this writing?</a:t>
            </a:r>
          </a:p>
        </p:txBody>
      </p:sp>
    </p:spTree>
    <p:extLst>
      <p:ext uri="{BB962C8B-B14F-4D97-AF65-F5344CB8AC3E}">
        <p14:creationId xmlns:p14="http://schemas.microsoft.com/office/powerpoint/2010/main" val="1999962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Methodology you select must fit the following criteria:</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Be acceptable to your DC </a:t>
            </a:r>
          </a:p>
          <a:p>
            <a:pPr marL="514350" indent="-514350">
              <a:buFont typeface="+mj-lt"/>
              <a:buAutoNum type="arabicPeriod"/>
            </a:pPr>
            <a:r>
              <a:rPr lang="en-US" dirty="0"/>
              <a:t>Be reasonable (it can be optimistic, but should be grounded in reality)</a:t>
            </a:r>
          </a:p>
          <a:p>
            <a:pPr marL="514350" indent="-514350">
              <a:buFont typeface="+mj-lt"/>
              <a:buAutoNum type="arabicPeriod"/>
            </a:pPr>
            <a:r>
              <a:rPr lang="en-US" dirty="0"/>
              <a:t>If it were conducted, it would fill the gap you identified</a:t>
            </a:r>
          </a:p>
          <a:p>
            <a:pPr marL="514350" indent="-514350">
              <a:buFont typeface="+mj-lt"/>
              <a:buAutoNum type="arabicPeriod"/>
            </a:pPr>
            <a:r>
              <a:rPr lang="en-US" dirty="0"/>
              <a:t>It needs to connect, in some way, to research you have found this semester…NAMEDROP A SOURCE</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r>
              <a:rPr lang="en-US" dirty="0"/>
              <a:t>DO NOT PRETEND YOU DID THE METHOD. DO NOT ACTUALLY DO THE METHOD</a:t>
            </a:r>
          </a:p>
          <a:p>
            <a:pPr marL="0" indent="0">
              <a:buNone/>
            </a:pPr>
            <a:endParaRPr lang="en-US" dirty="0"/>
          </a:p>
        </p:txBody>
      </p:sp>
    </p:spTree>
    <p:extLst>
      <p:ext uri="{BB962C8B-B14F-4D97-AF65-F5344CB8AC3E}">
        <p14:creationId xmlns:p14="http://schemas.microsoft.com/office/powerpoint/2010/main" val="4279196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lstStyle/>
          <a:p>
            <a:pPr marL="514350" indent="-514350">
              <a:buFont typeface="+mj-lt"/>
              <a:buAutoNum type="arabicPeriod"/>
            </a:pPr>
            <a:r>
              <a:rPr lang="en-US" dirty="0"/>
              <a:t>Your Methodology section must be written with enough detail that someone could conduct your study</a:t>
            </a:r>
          </a:p>
          <a:p>
            <a:pPr lvl="1"/>
            <a:r>
              <a:rPr lang="en-US" dirty="0"/>
              <a:t>You do not have to supply all questions, but there should be enough detail on the kinds of questions that the reader has a solid understanding of your Method</a:t>
            </a:r>
          </a:p>
          <a:p>
            <a:pPr marL="514350" indent="-514350">
              <a:buFont typeface="+mj-lt"/>
              <a:buAutoNum type="arabicPeriod"/>
            </a:pPr>
            <a:r>
              <a:rPr lang="en-US" dirty="0"/>
              <a:t>You should give justification/explanation for your Method choices</a:t>
            </a:r>
          </a:p>
          <a:p>
            <a:pPr lvl="1"/>
            <a:r>
              <a:rPr lang="en-US" dirty="0"/>
              <a:t>If you choose survey, observation, interview, case study etc.—why is this the best Method for filling the gap? Explain. </a:t>
            </a:r>
          </a:p>
          <a:p>
            <a:pPr lvl="1"/>
            <a:r>
              <a:rPr lang="en-US" dirty="0"/>
              <a:t>As you give details on types of questions, scope of study--explain why you’ve made these decisions </a:t>
            </a:r>
          </a:p>
          <a:p>
            <a:pPr marL="0" indent="0">
              <a:buNone/>
            </a:pPr>
            <a:endParaRPr lang="en-US" dirty="0"/>
          </a:p>
          <a:p>
            <a:endParaRPr lang="en-US" dirty="0"/>
          </a:p>
        </p:txBody>
      </p:sp>
    </p:spTree>
    <p:extLst>
      <p:ext uri="{BB962C8B-B14F-4D97-AF65-F5344CB8AC3E}">
        <p14:creationId xmlns:p14="http://schemas.microsoft.com/office/powerpoint/2010/main" val="1739081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 What Data would the following Methods render?</a:t>
            </a:r>
          </a:p>
        </p:txBody>
      </p:sp>
      <p:sp>
        <p:nvSpPr>
          <p:cNvPr id="3" name="Content Placeholder 2"/>
          <p:cNvSpPr>
            <a:spLocks noGrp="1"/>
          </p:cNvSpPr>
          <p:nvPr>
            <p:ph idx="1"/>
          </p:nvPr>
        </p:nvSpPr>
        <p:spPr/>
        <p:txBody>
          <a:bodyPr/>
          <a:lstStyle/>
          <a:p>
            <a:r>
              <a:rPr lang="en-US" dirty="0"/>
              <a:t>Survey </a:t>
            </a:r>
          </a:p>
          <a:p>
            <a:r>
              <a:rPr lang="en-US" dirty="0"/>
              <a:t>Interview</a:t>
            </a:r>
          </a:p>
          <a:p>
            <a:r>
              <a:rPr lang="en-US" dirty="0"/>
              <a:t>Roundtable</a:t>
            </a:r>
          </a:p>
          <a:p>
            <a:r>
              <a:rPr lang="en-US" dirty="0"/>
              <a:t>Observation</a:t>
            </a:r>
          </a:p>
          <a:p>
            <a:r>
              <a:rPr lang="en-US" dirty="0"/>
              <a:t>Case Study</a:t>
            </a:r>
          </a:p>
          <a:p>
            <a:r>
              <a:rPr lang="en-US" dirty="0"/>
              <a:t>Lab Experiment</a:t>
            </a:r>
          </a:p>
          <a:p>
            <a:r>
              <a:rPr lang="en-US" dirty="0"/>
              <a:t>A Combo of Methods above</a:t>
            </a:r>
          </a:p>
        </p:txBody>
      </p:sp>
    </p:spTree>
    <p:extLst>
      <p:ext uri="{BB962C8B-B14F-4D97-AF65-F5344CB8AC3E}">
        <p14:creationId xmlns:p14="http://schemas.microsoft.com/office/powerpoint/2010/main" val="2994507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Methodology Pros and Cons</a:t>
            </a:r>
          </a:p>
        </p:txBody>
      </p:sp>
      <p:sp>
        <p:nvSpPr>
          <p:cNvPr id="5" name="Text Placeholder 4"/>
          <p:cNvSpPr>
            <a:spLocks noGrp="1"/>
          </p:cNvSpPr>
          <p:nvPr>
            <p:ph type="body" idx="1"/>
          </p:nvPr>
        </p:nvSpPr>
        <p:spPr/>
        <p:txBody>
          <a:bodyPr/>
          <a:lstStyle/>
          <a:p>
            <a:r>
              <a:rPr lang="en-US" dirty="0"/>
              <a:t>Survey</a:t>
            </a:r>
          </a:p>
        </p:txBody>
      </p:sp>
      <p:sp>
        <p:nvSpPr>
          <p:cNvPr id="6" name="Content Placeholder 5"/>
          <p:cNvSpPr>
            <a:spLocks noGrp="1"/>
          </p:cNvSpPr>
          <p:nvPr>
            <p:ph sz="half" idx="2"/>
          </p:nvPr>
        </p:nvSpPr>
        <p:spPr/>
        <p:txBody>
          <a:bodyPr/>
          <a:lstStyle/>
          <a:p>
            <a:r>
              <a:rPr lang="en-US" dirty="0"/>
              <a:t>Pros: quick info, large group responses, popular opinions. Trying to answer WHY and HOW a population feels about an issue</a:t>
            </a:r>
          </a:p>
          <a:p>
            <a:r>
              <a:rPr lang="en-US" dirty="0"/>
              <a:t>Cons: lack of depth, lack of expertise, possible confusion over questions</a:t>
            </a:r>
          </a:p>
        </p:txBody>
      </p:sp>
      <p:sp>
        <p:nvSpPr>
          <p:cNvPr id="7" name="Text Placeholder 6"/>
          <p:cNvSpPr>
            <a:spLocks noGrp="1"/>
          </p:cNvSpPr>
          <p:nvPr>
            <p:ph type="body" sz="quarter" idx="3"/>
          </p:nvPr>
        </p:nvSpPr>
        <p:spPr/>
        <p:txBody>
          <a:bodyPr/>
          <a:lstStyle/>
          <a:p>
            <a:r>
              <a:rPr lang="en-US" dirty="0"/>
              <a:t>Interview</a:t>
            </a:r>
          </a:p>
        </p:txBody>
      </p:sp>
      <p:sp>
        <p:nvSpPr>
          <p:cNvPr id="8" name="Content Placeholder 7"/>
          <p:cNvSpPr>
            <a:spLocks noGrp="1"/>
          </p:cNvSpPr>
          <p:nvPr>
            <p:ph sz="quarter" idx="4"/>
          </p:nvPr>
        </p:nvSpPr>
        <p:spPr/>
        <p:txBody>
          <a:bodyPr/>
          <a:lstStyle/>
          <a:p>
            <a:r>
              <a:rPr lang="en-US" dirty="0"/>
              <a:t>Pros: more in depth/expertise info, immediate follow-up questions/clarification. Trying to figure out what experts/insiders think about a subject</a:t>
            </a:r>
          </a:p>
          <a:p>
            <a:r>
              <a:rPr lang="en-US" dirty="0"/>
              <a:t>Cons: small sample size, difficult to get people to agree to interview</a:t>
            </a:r>
          </a:p>
        </p:txBody>
      </p:sp>
    </p:spTree>
    <p:extLst>
      <p:ext uri="{BB962C8B-B14F-4D97-AF65-F5344CB8AC3E}">
        <p14:creationId xmlns:p14="http://schemas.microsoft.com/office/powerpoint/2010/main" val="39141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1903</TotalTime>
  <Words>1169</Words>
  <Application>Microsoft Office PowerPoint</Application>
  <PresentationFormat>Widescreen</PresentationFormat>
  <Paragraphs>84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Project 3</vt:lpstr>
      <vt:lpstr>CARS INTRO</vt:lpstr>
      <vt:lpstr>Literature Review—no 1ST PERSON</vt:lpstr>
      <vt:lpstr>Lit Review</vt:lpstr>
      <vt:lpstr>Lit Review Sample</vt:lpstr>
      <vt:lpstr>The Methodology you select must fit the following criteria:</vt:lpstr>
      <vt:lpstr>Methodology</vt:lpstr>
      <vt:lpstr>Methodology: What Data would the following Methods render?</vt:lpstr>
      <vt:lpstr>Methodology Pros and Cons</vt:lpstr>
      <vt:lpstr>Methodology Pros and Cons</vt:lpstr>
      <vt:lpstr>Methodology Pros and Cons</vt:lpstr>
      <vt:lpstr>Discussion. Your Discussion section needs to accomplish 2 things: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3</dc:title>
  <dc:creator>Michelle Kustarz</dc:creator>
  <cp:lastModifiedBy>Michelle Kustarz</cp:lastModifiedBy>
  <cp:revision>10</cp:revision>
  <dcterms:created xsi:type="dcterms:W3CDTF">2019-02-24T18:42:07Z</dcterms:created>
  <dcterms:modified xsi:type="dcterms:W3CDTF">2021-03-23T20:51:53Z</dcterms:modified>
</cp:coreProperties>
</file>