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4" r:id="rId6"/>
    <p:sldId id="262" r:id="rId7"/>
    <p:sldId id="263" r:id="rId8"/>
    <p:sldId id="261"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68" d="100"/>
          <a:sy n="68" d="100"/>
        </p:scale>
        <p:origin x="57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06A042-6231-4C37-8516-C4D2D7385045}"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226181026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6A042-6231-4C37-8516-C4D2D7385045}"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222554251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6A042-6231-4C37-8516-C4D2D7385045}"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93304710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6A042-6231-4C37-8516-C4D2D7385045}"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398250721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06A042-6231-4C37-8516-C4D2D7385045}"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143425756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06A042-6231-4C37-8516-C4D2D7385045}"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21410963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06A042-6231-4C37-8516-C4D2D7385045}"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23146895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06A042-6231-4C37-8516-C4D2D7385045}"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268538539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6A042-6231-4C37-8516-C4D2D7385045}"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153445978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6A042-6231-4C37-8516-C4D2D7385045}"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154149608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6A042-6231-4C37-8516-C4D2D7385045}"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0C84E-E460-4F70-9ED0-2C941F020C9F}" type="slidenum">
              <a:rPr lang="en-US" smtClean="0"/>
              <a:t>‹#›</a:t>
            </a:fld>
            <a:endParaRPr lang="en-US"/>
          </a:p>
        </p:txBody>
      </p:sp>
    </p:spTree>
    <p:extLst>
      <p:ext uri="{BB962C8B-B14F-4D97-AF65-F5344CB8AC3E}">
        <p14:creationId xmlns:p14="http://schemas.microsoft.com/office/powerpoint/2010/main" val="320192110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6A042-6231-4C37-8516-C4D2D7385045}" type="datetimeFigureOut">
              <a:rPr lang="en-US" smtClean="0"/>
              <a:t>3/30/2021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0C84E-E460-4F70-9ED0-2C941F020C9F}" type="slidenum">
              <a:rPr lang="en-US" smtClean="0"/>
              <a:t>‹#›</a:t>
            </a:fld>
            <a:endParaRPr lang="en-US"/>
          </a:p>
        </p:txBody>
      </p:sp>
    </p:spTree>
    <p:extLst>
      <p:ext uri="{BB962C8B-B14F-4D97-AF65-F5344CB8AC3E}">
        <p14:creationId xmlns:p14="http://schemas.microsoft.com/office/powerpoint/2010/main" val="417472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p>
            <a:r>
              <a:rPr lang="en-US" dirty="0"/>
              <a:t>Project 4</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460314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AD03-43FE-4F8D-8A0A-75918154A1F1}"/>
              </a:ext>
            </a:extLst>
          </p:cNvPr>
          <p:cNvSpPr>
            <a:spLocks noGrp="1"/>
          </p:cNvSpPr>
          <p:nvPr>
            <p:ph type="title"/>
          </p:nvPr>
        </p:nvSpPr>
        <p:spPr>
          <a:xfrm flipV="1">
            <a:off x="839788" y="292232"/>
            <a:ext cx="10515600" cy="72894"/>
          </a:xfrm>
        </p:spPr>
        <p:txBody>
          <a:bodyPr>
            <a:noAutofit/>
          </a:bodyPr>
          <a:lstStyle/>
          <a:p>
            <a:endParaRPr lang="en-US" sz="2800" dirty="0"/>
          </a:p>
        </p:txBody>
      </p:sp>
      <p:sp>
        <p:nvSpPr>
          <p:cNvPr id="6" name="Text Placeholder 5">
            <a:extLst>
              <a:ext uri="{FF2B5EF4-FFF2-40B4-BE49-F238E27FC236}">
                <a16:creationId xmlns:a16="http://schemas.microsoft.com/office/drawing/2014/main" id="{348A0624-E0B7-437C-997D-6EC84B62A167}"/>
              </a:ext>
            </a:extLst>
          </p:cNvPr>
          <p:cNvSpPr>
            <a:spLocks noGrp="1"/>
          </p:cNvSpPr>
          <p:nvPr>
            <p:ph type="body" idx="1"/>
          </p:nvPr>
        </p:nvSpPr>
        <p:spPr>
          <a:xfrm>
            <a:off x="839788" y="741847"/>
            <a:ext cx="5157787" cy="1763228"/>
          </a:xfrm>
        </p:spPr>
        <p:txBody>
          <a:bodyPr>
            <a:normAutofit/>
          </a:bodyPr>
          <a:lstStyle/>
          <a:p>
            <a:r>
              <a:rPr lang="en-US" dirty="0"/>
              <a:t>Drafting: </a:t>
            </a:r>
            <a:br>
              <a:rPr lang="en-US" dirty="0"/>
            </a:br>
            <a:r>
              <a:rPr lang="en-US" dirty="0"/>
              <a:t>1. sketch out what you want to say first</a:t>
            </a:r>
            <a:br>
              <a:rPr lang="en-US" dirty="0"/>
            </a:br>
            <a:r>
              <a:rPr lang="en-US" dirty="0"/>
              <a:t>2. practice and adapt</a:t>
            </a:r>
            <a:br>
              <a:rPr lang="en-US" dirty="0"/>
            </a:br>
            <a:r>
              <a:rPr lang="en-US" dirty="0"/>
              <a:t>3. then add images and rehearse</a:t>
            </a:r>
          </a:p>
        </p:txBody>
      </p:sp>
      <p:pic>
        <p:nvPicPr>
          <p:cNvPr id="4" name="Content Placeholder 3">
            <a:extLst>
              <a:ext uri="{FF2B5EF4-FFF2-40B4-BE49-F238E27FC236}">
                <a16:creationId xmlns:a16="http://schemas.microsoft.com/office/drawing/2014/main" id="{36BEC5ED-49F1-49B6-9136-2D4DA2B05111}"/>
              </a:ext>
            </a:extLst>
          </p:cNvPr>
          <p:cNvPicPr>
            <a:picLocks noGrp="1" noChangeAspect="1"/>
          </p:cNvPicPr>
          <p:nvPr>
            <p:ph sz="half" idx="2"/>
          </p:nvPr>
        </p:nvPicPr>
        <p:blipFill>
          <a:blip r:embed="rId2"/>
          <a:stretch>
            <a:fillRect/>
          </a:stretch>
        </p:blipFill>
        <p:spPr>
          <a:xfrm>
            <a:off x="839788" y="2578584"/>
            <a:ext cx="5157787" cy="3537569"/>
          </a:xfrm>
          <a:prstGeom prst="rect">
            <a:avLst/>
          </a:prstGeom>
        </p:spPr>
      </p:pic>
      <p:sp>
        <p:nvSpPr>
          <p:cNvPr id="7" name="Text Placeholder 6">
            <a:extLst>
              <a:ext uri="{FF2B5EF4-FFF2-40B4-BE49-F238E27FC236}">
                <a16:creationId xmlns:a16="http://schemas.microsoft.com/office/drawing/2014/main" id="{05C59A43-B696-42D1-8D1E-535788741FCA}"/>
              </a:ext>
            </a:extLst>
          </p:cNvPr>
          <p:cNvSpPr>
            <a:spLocks noGrp="1"/>
          </p:cNvSpPr>
          <p:nvPr>
            <p:ph type="body" sz="quarter" idx="3"/>
          </p:nvPr>
        </p:nvSpPr>
        <p:spPr/>
        <p:txBody>
          <a:bodyPr>
            <a:normAutofit/>
          </a:bodyPr>
          <a:lstStyle/>
          <a:p>
            <a:r>
              <a:rPr lang="en-US" dirty="0"/>
              <a:t>Slide organization</a:t>
            </a:r>
          </a:p>
        </p:txBody>
      </p:sp>
      <p:sp>
        <p:nvSpPr>
          <p:cNvPr id="8" name="Content Placeholder 7">
            <a:extLst>
              <a:ext uri="{FF2B5EF4-FFF2-40B4-BE49-F238E27FC236}">
                <a16:creationId xmlns:a16="http://schemas.microsoft.com/office/drawing/2014/main" id="{F99357AB-0707-4D4A-8185-853AC978CCFE}"/>
              </a:ext>
            </a:extLst>
          </p:cNvPr>
          <p:cNvSpPr>
            <a:spLocks noGrp="1"/>
          </p:cNvSpPr>
          <p:nvPr>
            <p:ph sz="quarter" idx="4"/>
          </p:nvPr>
        </p:nvSpPr>
        <p:spPr>
          <a:xfrm>
            <a:off x="6194427" y="2646477"/>
            <a:ext cx="5183188" cy="3684588"/>
          </a:xfrm>
        </p:spPr>
        <p:txBody>
          <a:bodyPr>
            <a:normAutofit fontScale="70000" lnSpcReduction="20000"/>
          </a:bodyPr>
          <a:lstStyle/>
          <a:p>
            <a:r>
              <a:rPr lang="en-US" dirty="0">
                <a:highlight>
                  <a:srgbClr val="FFFF00"/>
                </a:highlight>
              </a:rPr>
              <a:t>Slides 1-2: introduce yourself, your DC etc</a:t>
            </a:r>
            <a:r>
              <a:rPr lang="en-US" dirty="0"/>
              <a:t>.</a:t>
            </a:r>
          </a:p>
          <a:p>
            <a:r>
              <a:rPr lang="en-US" dirty="0"/>
              <a:t>Slides 3-4: introduce interview/sampling</a:t>
            </a:r>
          </a:p>
          <a:p>
            <a:r>
              <a:rPr lang="en-US" dirty="0"/>
              <a:t>Slides 5-9: Genre 1</a:t>
            </a:r>
          </a:p>
          <a:p>
            <a:r>
              <a:rPr lang="en-US" dirty="0"/>
              <a:t>Slides 10-14: Genre 2</a:t>
            </a:r>
          </a:p>
          <a:p>
            <a:r>
              <a:rPr lang="en-US" dirty="0"/>
              <a:t>Slides 15-18: Genre 3</a:t>
            </a:r>
          </a:p>
          <a:p>
            <a:r>
              <a:rPr lang="en-US" dirty="0"/>
              <a:t>Slides 19: Final reflection on writing in your DC</a:t>
            </a:r>
          </a:p>
          <a:p>
            <a:r>
              <a:rPr lang="en-US" dirty="0">
                <a:highlight>
                  <a:srgbClr val="FFFF00"/>
                </a:highlight>
              </a:rPr>
              <a:t>Slides 20: your URLS for all your images</a:t>
            </a:r>
          </a:p>
          <a:p>
            <a:pPr marL="0" indent="0">
              <a:buNone/>
            </a:pPr>
            <a:r>
              <a:rPr lang="en-US" dirty="0"/>
              <a:t>*This exact organization is not required—it’s just a suggestion. Please have the first slide introduce yourself and the last slide be of your URLs, the middle is up to you</a:t>
            </a:r>
          </a:p>
          <a:p>
            <a:endParaRPr lang="en-US" dirty="0"/>
          </a:p>
          <a:p>
            <a:pPr marL="0" indent="0">
              <a:buNone/>
            </a:pPr>
            <a:endParaRPr lang="en-US" dirty="0"/>
          </a:p>
        </p:txBody>
      </p:sp>
    </p:spTree>
    <p:extLst>
      <p:ext uri="{BB962C8B-B14F-4D97-AF65-F5344CB8AC3E}">
        <p14:creationId xmlns:p14="http://schemas.microsoft.com/office/powerpoint/2010/main" val="415974560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B9B0-92CF-4813-A5FC-DD7EEC3A009D}"/>
              </a:ext>
            </a:extLst>
          </p:cNvPr>
          <p:cNvSpPr>
            <a:spLocks noGrp="1"/>
          </p:cNvSpPr>
          <p:nvPr>
            <p:ph type="title"/>
          </p:nvPr>
        </p:nvSpPr>
        <p:spPr/>
        <p:txBody>
          <a:bodyPr/>
          <a:lstStyle/>
          <a:p>
            <a:r>
              <a:rPr lang="en-US" dirty="0"/>
              <a:t>Ignite Submission</a:t>
            </a:r>
          </a:p>
        </p:txBody>
      </p:sp>
      <p:sp>
        <p:nvSpPr>
          <p:cNvPr id="3" name="Content Placeholder 2">
            <a:extLst>
              <a:ext uri="{FF2B5EF4-FFF2-40B4-BE49-F238E27FC236}">
                <a16:creationId xmlns:a16="http://schemas.microsoft.com/office/drawing/2014/main" id="{EC166990-2E63-41C6-A654-A136A3C66F95}"/>
              </a:ext>
            </a:extLst>
          </p:cNvPr>
          <p:cNvSpPr>
            <a:spLocks noGrp="1"/>
          </p:cNvSpPr>
          <p:nvPr>
            <p:ph idx="1"/>
          </p:nvPr>
        </p:nvSpPr>
        <p:spPr>
          <a:xfrm>
            <a:off x="611957" y="1690688"/>
            <a:ext cx="10515600" cy="4351338"/>
          </a:xfrm>
        </p:spPr>
        <p:txBody>
          <a:bodyPr/>
          <a:lstStyle/>
          <a:p>
            <a:r>
              <a:rPr lang="en-US" dirty="0"/>
              <a:t>I recommend submitting using Zoom.</a:t>
            </a:r>
          </a:p>
          <a:p>
            <a:r>
              <a:rPr lang="en-US" dirty="0"/>
              <a:t>Set up the presentation with timings.</a:t>
            </a:r>
          </a:p>
          <a:p>
            <a:r>
              <a:rPr lang="en-US" dirty="0"/>
              <a:t>Start up a Zoom meeting.</a:t>
            </a:r>
          </a:p>
          <a:p>
            <a:r>
              <a:rPr lang="en-US" dirty="0"/>
              <a:t>Share screen of your presentation</a:t>
            </a:r>
          </a:p>
          <a:p>
            <a:r>
              <a:rPr lang="en-US" dirty="0"/>
              <a:t>Hit record on Zoom and start your presentation</a:t>
            </a:r>
          </a:p>
          <a:p>
            <a:endParaRPr lang="en-US" dirty="0"/>
          </a:p>
          <a:p>
            <a:r>
              <a:rPr lang="en-US" dirty="0"/>
              <a:t>Once done, stop the recording. End the Zoom session and Zoom should start the file saving process. Save the file on your computer and then submit the file to the assignment on Canvas.</a:t>
            </a:r>
          </a:p>
        </p:txBody>
      </p:sp>
    </p:spTree>
    <p:extLst>
      <p:ext uri="{BB962C8B-B14F-4D97-AF65-F5344CB8AC3E}">
        <p14:creationId xmlns:p14="http://schemas.microsoft.com/office/powerpoint/2010/main" val="64751424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4</a:t>
            </a:r>
          </a:p>
        </p:txBody>
      </p:sp>
      <p:sp>
        <p:nvSpPr>
          <p:cNvPr id="3" name="Content Placeholder 2"/>
          <p:cNvSpPr>
            <a:spLocks noGrp="1"/>
          </p:cNvSpPr>
          <p:nvPr>
            <p:ph idx="1"/>
          </p:nvPr>
        </p:nvSpPr>
        <p:spPr/>
        <p:txBody>
          <a:bodyPr>
            <a:normAutofit/>
          </a:bodyPr>
          <a:lstStyle/>
          <a:p>
            <a:pPr fontAlgn="base">
              <a:lnSpc>
                <a:spcPct val="100000"/>
              </a:lnSpc>
            </a:pPr>
            <a:r>
              <a:rPr lang="en-US" dirty="0"/>
              <a:t>Investigation of written intercommunication</a:t>
            </a:r>
          </a:p>
          <a:p>
            <a:pPr marL="0" indent="0" fontAlgn="base">
              <a:lnSpc>
                <a:spcPct val="100000"/>
              </a:lnSpc>
              <a:buNone/>
            </a:pPr>
            <a:r>
              <a:rPr lang="en-US" dirty="0"/>
              <a:t>focuses upon workplace genres</a:t>
            </a:r>
          </a:p>
          <a:p>
            <a:pPr fontAlgn="base">
              <a:lnSpc>
                <a:spcPct val="100000"/>
              </a:lnSpc>
            </a:pPr>
            <a:r>
              <a:rPr lang="en-US" dirty="0"/>
              <a:t>Investigation of ways of knowing and</a:t>
            </a:r>
          </a:p>
          <a:p>
            <a:pPr marL="0" indent="0" fontAlgn="base">
              <a:lnSpc>
                <a:spcPct val="100000"/>
              </a:lnSpc>
              <a:buNone/>
            </a:pPr>
            <a:r>
              <a:rPr lang="en-US" dirty="0"/>
              <a:t>doing within the workplace rather</a:t>
            </a:r>
          </a:p>
          <a:p>
            <a:pPr marL="0" indent="0" fontAlgn="base">
              <a:lnSpc>
                <a:spcPct val="100000"/>
              </a:lnSpc>
              <a:buNone/>
            </a:pPr>
            <a:r>
              <a:rPr lang="en-US" dirty="0"/>
              <a:t>than an academic setting</a:t>
            </a:r>
          </a:p>
          <a:p>
            <a:endParaRPr lang="en-US" dirty="0"/>
          </a:p>
        </p:txBody>
      </p:sp>
      <p:pic>
        <p:nvPicPr>
          <p:cNvPr id="4" name="Picture 3">
            <a:extLst>
              <a:ext uri="{FF2B5EF4-FFF2-40B4-BE49-F238E27FC236}">
                <a16:creationId xmlns:a16="http://schemas.microsoft.com/office/drawing/2014/main" id="{6974CD95-48DC-4000-B7CB-221BB8ADDD14}"/>
              </a:ext>
            </a:extLst>
          </p:cNvPr>
          <p:cNvPicPr>
            <a:picLocks noChangeAspect="1"/>
          </p:cNvPicPr>
          <p:nvPr/>
        </p:nvPicPr>
        <p:blipFill>
          <a:blip r:embed="rId2"/>
          <a:stretch>
            <a:fillRect/>
          </a:stretch>
        </p:blipFill>
        <p:spPr>
          <a:xfrm>
            <a:off x="7580244" y="2858008"/>
            <a:ext cx="4611756" cy="3999992"/>
          </a:xfrm>
          <a:prstGeom prst="rect">
            <a:avLst/>
          </a:prstGeom>
        </p:spPr>
      </p:pic>
      <p:sp>
        <p:nvSpPr>
          <p:cNvPr id="5" name="Arrow: Right 4">
            <a:extLst>
              <a:ext uri="{FF2B5EF4-FFF2-40B4-BE49-F238E27FC236}">
                <a16:creationId xmlns:a16="http://schemas.microsoft.com/office/drawing/2014/main" id="{B58128ED-6F2F-4AAF-9071-54D4ABE71802}"/>
              </a:ext>
            </a:extLst>
          </p:cNvPr>
          <p:cNvSpPr/>
          <p:nvPr/>
        </p:nvSpPr>
        <p:spPr>
          <a:xfrm>
            <a:off x="3478696" y="4562573"/>
            <a:ext cx="3695102" cy="2295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Beaufort’s knowledge domains</a:t>
            </a:r>
          </a:p>
        </p:txBody>
      </p:sp>
    </p:spTree>
    <p:extLst>
      <p:ext uri="{BB962C8B-B14F-4D97-AF65-F5344CB8AC3E}">
        <p14:creationId xmlns:p14="http://schemas.microsoft.com/office/powerpoint/2010/main" val="356710464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4</a:t>
            </a:r>
          </a:p>
        </p:txBody>
      </p:sp>
      <p:sp>
        <p:nvSpPr>
          <p:cNvPr id="3" name="Content Placeholder 2"/>
          <p:cNvSpPr>
            <a:spLocks noGrp="1"/>
          </p:cNvSpPr>
          <p:nvPr>
            <p:ph idx="1"/>
          </p:nvPr>
        </p:nvSpPr>
        <p:spPr/>
        <p:txBody>
          <a:bodyPr>
            <a:normAutofit fontScale="92500" lnSpcReduction="10000"/>
          </a:bodyPr>
          <a:lstStyle/>
          <a:p>
            <a:r>
              <a:rPr lang="en-US" dirty="0"/>
              <a:t>Interview a Professional</a:t>
            </a:r>
          </a:p>
          <a:p>
            <a:r>
              <a:rPr lang="en-US" dirty="0"/>
              <a:t>Identify 3 professional genres of writing and locate samples (referring to materials from Project 1 may be useful here)</a:t>
            </a:r>
          </a:p>
          <a:p>
            <a:r>
              <a:rPr lang="en-US" dirty="0"/>
              <a:t>Write up 3-4 page paper that reviews your research process and analyzes the 3 genres:</a:t>
            </a:r>
          </a:p>
          <a:p>
            <a:pPr lvl="1"/>
            <a:r>
              <a:rPr lang="en-US" dirty="0"/>
              <a:t>How did you decide upon your 3 genres?</a:t>
            </a:r>
          </a:p>
          <a:p>
            <a:pPr lvl="1"/>
            <a:r>
              <a:rPr lang="en-US" dirty="0"/>
              <a:t>Where did you locate samples?</a:t>
            </a:r>
          </a:p>
          <a:p>
            <a:pPr lvl="1"/>
            <a:r>
              <a:rPr lang="en-US" dirty="0"/>
              <a:t>Analysis using </a:t>
            </a:r>
            <a:r>
              <a:rPr lang="en-US" dirty="0" err="1"/>
              <a:t>Bawarshi</a:t>
            </a:r>
            <a:r>
              <a:rPr lang="en-US" dirty="0"/>
              <a:t>: Rhetorical &amp; Social Analysis.  </a:t>
            </a:r>
          </a:p>
          <a:p>
            <a:pPr lvl="1"/>
            <a:r>
              <a:rPr lang="en-US" dirty="0"/>
              <a:t>Use your analysis of the genres to show what features characterize each genre, how it functions in your discourse community, how it seems to be produced, how it uses or adds to subject matter knowledge in the discourse community, and how it enacts the values and attitudes of the discourse community.</a:t>
            </a:r>
          </a:p>
        </p:txBody>
      </p:sp>
    </p:spTree>
    <p:extLst>
      <p:ext uri="{BB962C8B-B14F-4D97-AF65-F5344CB8AC3E}">
        <p14:creationId xmlns:p14="http://schemas.microsoft.com/office/powerpoint/2010/main" val="211738227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E17A-A4DF-4819-BB3D-C2894B8FD6B2}"/>
              </a:ext>
            </a:extLst>
          </p:cNvPr>
          <p:cNvSpPr>
            <a:spLocks noGrp="1"/>
          </p:cNvSpPr>
          <p:nvPr>
            <p:ph type="title" idx="4294967295"/>
          </p:nvPr>
        </p:nvSpPr>
        <p:spPr>
          <a:xfrm>
            <a:off x="0" y="17463"/>
            <a:ext cx="10515600" cy="1325562"/>
          </a:xfrm>
        </p:spPr>
        <p:txBody>
          <a:bodyPr/>
          <a:lstStyle/>
          <a:p>
            <a:r>
              <a:rPr lang="en-US" dirty="0"/>
              <a:t>Analysis: </a:t>
            </a:r>
            <a:r>
              <a:rPr lang="en-US" dirty="0" err="1"/>
              <a:t>Bawarshi</a:t>
            </a:r>
            <a:r>
              <a:rPr lang="en-US" dirty="0"/>
              <a:t> p. 159</a:t>
            </a:r>
          </a:p>
        </p:txBody>
      </p:sp>
      <p:sp>
        <p:nvSpPr>
          <p:cNvPr id="5" name="TextBox 4">
            <a:extLst>
              <a:ext uri="{FF2B5EF4-FFF2-40B4-BE49-F238E27FC236}">
                <a16:creationId xmlns:a16="http://schemas.microsoft.com/office/drawing/2014/main" id="{4649B23B-39F2-424A-9EC1-C8FFE8764D2D}"/>
              </a:ext>
            </a:extLst>
          </p:cNvPr>
          <p:cNvSpPr txBox="1"/>
          <p:nvPr/>
        </p:nvSpPr>
        <p:spPr>
          <a:xfrm>
            <a:off x="225285" y="1637171"/>
            <a:ext cx="6776624" cy="4678204"/>
          </a:xfrm>
          <a:prstGeom prst="rect">
            <a:avLst/>
          </a:prstGeom>
          <a:noFill/>
        </p:spPr>
        <p:txBody>
          <a:bodyPr wrap="square" rtlCol="0">
            <a:spAutoFit/>
          </a:bodyPr>
          <a:lstStyle/>
          <a:p>
            <a:r>
              <a:rPr lang="en-US" sz="2800" b="1" dirty="0"/>
              <a:t>First, ID and Gather:</a:t>
            </a:r>
            <a:endParaRPr lang="en-US" sz="2800" dirty="0"/>
          </a:p>
          <a:p>
            <a:pPr marL="342900" indent="-342900">
              <a:buAutoNum type="arabicPeriod"/>
            </a:pPr>
            <a:r>
              <a:rPr lang="en-US" sz="2800" dirty="0"/>
              <a:t>Identify your 3 Genres for Project 4</a:t>
            </a:r>
          </a:p>
          <a:p>
            <a:pPr marL="342900" indent="-342900">
              <a:buAutoNum type="arabicPeriod"/>
            </a:pPr>
            <a:r>
              <a:rPr lang="en-US" sz="2800" dirty="0"/>
              <a:t>Collect (1-2) Samples of each Genre</a:t>
            </a:r>
          </a:p>
          <a:p>
            <a:pPr marL="342900" indent="-342900">
              <a:buAutoNum type="arabicPeriod"/>
            </a:pPr>
            <a:endParaRPr lang="en-US" sz="2800" dirty="0"/>
          </a:p>
          <a:p>
            <a:r>
              <a:rPr lang="en-US" sz="2800" b="1" dirty="0"/>
              <a:t>Then, Identify the Situation of each Genre: </a:t>
            </a:r>
          </a:p>
          <a:p>
            <a:pPr marL="285750" indent="-285750">
              <a:buFont typeface="Arial" panose="020B0604020202020204" pitchFamily="34" charset="0"/>
              <a:buChar char="•"/>
            </a:pPr>
            <a:r>
              <a:rPr lang="en-US" sz="2800" dirty="0"/>
              <a:t>Setting</a:t>
            </a:r>
          </a:p>
          <a:p>
            <a:pPr marL="285750" indent="-285750">
              <a:buFont typeface="Arial" panose="020B0604020202020204" pitchFamily="34" charset="0"/>
              <a:buChar char="•"/>
            </a:pPr>
            <a:r>
              <a:rPr lang="en-US" sz="2800" dirty="0"/>
              <a:t>Subject</a:t>
            </a:r>
          </a:p>
          <a:p>
            <a:pPr marL="285750" indent="-285750">
              <a:buFont typeface="Arial" panose="020B0604020202020204" pitchFamily="34" charset="0"/>
              <a:buChar char="•"/>
            </a:pPr>
            <a:r>
              <a:rPr lang="en-US" sz="2800" dirty="0"/>
              <a:t>Participants</a:t>
            </a:r>
          </a:p>
          <a:p>
            <a:pPr marL="285750" indent="-285750">
              <a:buFont typeface="Arial" panose="020B0604020202020204" pitchFamily="34" charset="0"/>
              <a:buChar char="•"/>
            </a:pPr>
            <a:r>
              <a:rPr lang="en-US" sz="2800" dirty="0"/>
              <a:t>Readers </a:t>
            </a:r>
          </a:p>
          <a:p>
            <a:pPr marL="285750" indent="-285750">
              <a:buFont typeface="Arial" panose="020B0604020202020204" pitchFamily="34" charset="0"/>
              <a:buChar char="•"/>
            </a:pPr>
            <a:r>
              <a:rPr lang="en-US" sz="2800" dirty="0"/>
              <a:t>Basic Motives</a:t>
            </a:r>
          </a:p>
          <a:p>
            <a:endParaRPr lang="en-US" dirty="0"/>
          </a:p>
        </p:txBody>
      </p:sp>
      <p:sp>
        <p:nvSpPr>
          <p:cNvPr id="10" name="Rectangle: Beveled 9">
            <a:extLst>
              <a:ext uri="{FF2B5EF4-FFF2-40B4-BE49-F238E27FC236}">
                <a16:creationId xmlns:a16="http://schemas.microsoft.com/office/drawing/2014/main" id="{FBB94F46-4AF8-45AD-BE10-7E546454F05A}"/>
              </a:ext>
            </a:extLst>
          </p:cNvPr>
          <p:cNvSpPr/>
          <p:nvPr/>
        </p:nvSpPr>
        <p:spPr>
          <a:xfrm>
            <a:off x="7851914" y="382656"/>
            <a:ext cx="3896140" cy="6226866"/>
          </a:xfrm>
          <a:prstGeom prst="bevel">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By performing these actions you are gathering materials to analyze and starting to think about the environment in which these writings are used</a:t>
            </a:r>
          </a:p>
          <a:p>
            <a:pPr algn="ctr"/>
            <a:endParaRPr lang="en-US" dirty="0"/>
          </a:p>
          <a:p>
            <a:pPr algn="ctr"/>
            <a:r>
              <a:rPr lang="en-US" dirty="0"/>
              <a:t>Also, do you see patterns in terms of the situation? Do all 3 of your genres “happen” in the exact same situation within your DC, or no?</a:t>
            </a:r>
          </a:p>
        </p:txBody>
      </p:sp>
    </p:spTree>
    <p:extLst>
      <p:ext uri="{BB962C8B-B14F-4D97-AF65-F5344CB8AC3E}">
        <p14:creationId xmlns:p14="http://schemas.microsoft.com/office/powerpoint/2010/main" val="19877359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000919-0834-4FB7-9DA1-3C9D76224E20}"/>
              </a:ext>
            </a:extLst>
          </p:cNvPr>
          <p:cNvPicPr>
            <a:picLocks noChangeAspect="1"/>
          </p:cNvPicPr>
          <p:nvPr/>
        </p:nvPicPr>
        <p:blipFill>
          <a:blip r:embed="rId2"/>
          <a:stretch>
            <a:fillRect/>
          </a:stretch>
        </p:blipFill>
        <p:spPr>
          <a:xfrm>
            <a:off x="6427097" y="89453"/>
            <a:ext cx="5566782" cy="6596476"/>
          </a:xfrm>
          <a:prstGeom prst="rect">
            <a:avLst/>
          </a:prstGeom>
        </p:spPr>
      </p:pic>
      <p:sp>
        <p:nvSpPr>
          <p:cNvPr id="3" name="Rectangle 2">
            <a:extLst>
              <a:ext uri="{FF2B5EF4-FFF2-40B4-BE49-F238E27FC236}">
                <a16:creationId xmlns:a16="http://schemas.microsoft.com/office/drawing/2014/main" id="{7CF88338-B4C3-4518-9429-8860B3E12AB2}"/>
              </a:ext>
            </a:extLst>
          </p:cNvPr>
          <p:cNvSpPr/>
          <p:nvPr/>
        </p:nvSpPr>
        <p:spPr>
          <a:xfrm>
            <a:off x="546652" y="616227"/>
            <a:ext cx="3727174" cy="44527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4000" dirty="0"/>
              <a:t>Setting</a:t>
            </a:r>
          </a:p>
          <a:p>
            <a:pPr marL="285750" indent="-285750">
              <a:buFont typeface="Arial" panose="020B0604020202020204" pitchFamily="34" charset="0"/>
              <a:buChar char="•"/>
            </a:pPr>
            <a:r>
              <a:rPr lang="en-US" sz="4000" dirty="0"/>
              <a:t>Subject</a:t>
            </a:r>
          </a:p>
          <a:p>
            <a:pPr marL="285750" indent="-285750">
              <a:buFont typeface="Arial" panose="020B0604020202020204" pitchFamily="34" charset="0"/>
              <a:buChar char="•"/>
            </a:pPr>
            <a:r>
              <a:rPr lang="en-US" sz="4000" dirty="0"/>
              <a:t>Participants</a:t>
            </a:r>
          </a:p>
          <a:p>
            <a:pPr marL="285750" indent="-285750">
              <a:buFont typeface="Arial" panose="020B0604020202020204" pitchFamily="34" charset="0"/>
              <a:buChar char="•"/>
            </a:pPr>
            <a:r>
              <a:rPr lang="en-US" sz="4000" dirty="0"/>
              <a:t>Readers </a:t>
            </a:r>
          </a:p>
          <a:p>
            <a:pPr marL="285750" indent="-285750">
              <a:buFont typeface="Arial" panose="020B0604020202020204" pitchFamily="34" charset="0"/>
              <a:buChar char="•"/>
            </a:pPr>
            <a:r>
              <a:rPr lang="en-US" sz="4000" dirty="0"/>
              <a:t>Basic Motives</a:t>
            </a:r>
          </a:p>
        </p:txBody>
      </p:sp>
    </p:spTree>
    <p:extLst>
      <p:ext uri="{BB962C8B-B14F-4D97-AF65-F5344CB8AC3E}">
        <p14:creationId xmlns:p14="http://schemas.microsoft.com/office/powerpoint/2010/main" val="212102544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55E1-2EDF-4225-B59E-C4365E167F54}"/>
              </a:ext>
            </a:extLst>
          </p:cNvPr>
          <p:cNvSpPr>
            <a:spLocks noGrp="1"/>
          </p:cNvSpPr>
          <p:nvPr>
            <p:ph type="title" idx="4294967295"/>
          </p:nvPr>
        </p:nvSpPr>
        <p:spPr>
          <a:xfrm>
            <a:off x="0" y="14288"/>
            <a:ext cx="10515600" cy="1325562"/>
          </a:xfrm>
        </p:spPr>
        <p:txBody>
          <a:bodyPr/>
          <a:lstStyle/>
          <a:p>
            <a:r>
              <a:rPr lang="en-US" dirty="0"/>
              <a:t>Analysis: </a:t>
            </a:r>
            <a:r>
              <a:rPr lang="en-US" dirty="0" err="1"/>
              <a:t>Bawarshi</a:t>
            </a:r>
            <a:r>
              <a:rPr lang="en-US" dirty="0"/>
              <a:t> p. 160</a:t>
            </a:r>
          </a:p>
        </p:txBody>
      </p:sp>
      <p:sp>
        <p:nvSpPr>
          <p:cNvPr id="6" name="TextBox 5">
            <a:extLst>
              <a:ext uri="{FF2B5EF4-FFF2-40B4-BE49-F238E27FC236}">
                <a16:creationId xmlns:a16="http://schemas.microsoft.com/office/drawing/2014/main" id="{457689F9-B511-45D3-A37E-DA208D428872}"/>
              </a:ext>
            </a:extLst>
          </p:cNvPr>
          <p:cNvSpPr txBox="1"/>
          <p:nvPr/>
        </p:nvSpPr>
        <p:spPr>
          <a:xfrm>
            <a:off x="0" y="1166842"/>
            <a:ext cx="6639340" cy="4524315"/>
          </a:xfrm>
          <a:prstGeom prst="rect">
            <a:avLst/>
          </a:prstGeom>
          <a:noFill/>
        </p:spPr>
        <p:txBody>
          <a:bodyPr wrap="square" rtlCol="0">
            <a:spAutoFit/>
          </a:bodyPr>
          <a:lstStyle/>
          <a:p>
            <a:r>
              <a:rPr lang="en-US" dirty="0"/>
              <a:t>The next part of the analysis is to look at each genre individually and identify rhetorical patterns in each genre:</a:t>
            </a:r>
          </a:p>
          <a:p>
            <a:pPr marL="285750" indent="-285750">
              <a:buFont typeface="Arial" panose="020B0604020202020204" pitchFamily="34" charset="0"/>
              <a:buChar char="•"/>
            </a:pPr>
            <a:r>
              <a:rPr lang="en-US" dirty="0"/>
              <a:t>What Content is included/excluded?</a:t>
            </a:r>
          </a:p>
          <a:p>
            <a:pPr marL="285750" indent="-285750">
              <a:buFont typeface="Arial" panose="020B0604020202020204" pitchFamily="34" charset="0"/>
              <a:buChar char="•"/>
            </a:pPr>
            <a:r>
              <a:rPr lang="en-US" dirty="0"/>
              <a:t>What examples are used?</a:t>
            </a:r>
          </a:p>
          <a:p>
            <a:pPr marL="285750" indent="-285750">
              <a:buFont typeface="Arial" panose="020B0604020202020204" pitchFamily="34" charset="0"/>
              <a:buChar char="•"/>
            </a:pPr>
            <a:r>
              <a:rPr lang="en-US" dirty="0"/>
              <a:t>What kinds of evidence is included?</a:t>
            </a:r>
          </a:p>
          <a:p>
            <a:pPr marL="285750" indent="-285750">
              <a:buFont typeface="Arial" panose="020B0604020202020204" pitchFamily="34" charset="0"/>
              <a:buChar char="•"/>
            </a:pPr>
            <a:r>
              <a:rPr lang="en-US" dirty="0"/>
              <a:t>In what ways are Logos, Ethos, Pathos included or not?</a:t>
            </a:r>
          </a:p>
          <a:p>
            <a:pPr marL="285750" indent="-285750">
              <a:buFont typeface="Arial" panose="020B0604020202020204" pitchFamily="34" charset="0"/>
              <a:buChar char="•"/>
            </a:pPr>
            <a:r>
              <a:rPr lang="en-US" dirty="0"/>
              <a:t>How are the genres structured/organized? What is their layout?</a:t>
            </a:r>
          </a:p>
          <a:p>
            <a:pPr marL="285750" indent="-285750">
              <a:buFont typeface="Arial" panose="020B0604020202020204" pitchFamily="34" charset="0"/>
              <a:buChar char="•"/>
            </a:pPr>
            <a:r>
              <a:rPr lang="en-US" dirty="0"/>
              <a:t>What is the sentence-level writing?</a:t>
            </a:r>
          </a:p>
          <a:p>
            <a:pPr marL="285750" indent="-285750">
              <a:buFont typeface="Arial" panose="020B0604020202020204" pitchFamily="34" charset="0"/>
              <a:buChar char="•"/>
            </a:pPr>
            <a:r>
              <a:rPr lang="en-US" dirty="0"/>
              <a:t>What specialized lexis appears?</a:t>
            </a:r>
          </a:p>
          <a:p>
            <a:pPr marL="285750" indent="-285750">
              <a:buFont typeface="Arial" panose="020B0604020202020204" pitchFamily="34" charset="0"/>
              <a:buChar char="•"/>
            </a:pPr>
            <a:endParaRPr lang="en-US" dirty="0"/>
          </a:p>
          <a:p>
            <a:pPr algn="ctr"/>
            <a:r>
              <a:rPr lang="en-US" dirty="0"/>
              <a:t>*For this part of the project, you are looking at each genre as an isolated entity—what are choices and inclusions </a:t>
            </a:r>
            <a:r>
              <a:rPr lang="en-US" i="1" dirty="0"/>
              <a:t>within</a:t>
            </a:r>
            <a:r>
              <a:rPr lang="en-US" dirty="0"/>
              <a:t> each genre?</a:t>
            </a:r>
          </a:p>
          <a:p>
            <a:pPr marL="285750" indent="-285750">
              <a:buFont typeface="Arial" panose="020B0604020202020204" pitchFamily="34" charset="0"/>
              <a:buChar char="•"/>
            </a:pPr>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4859470D-B898-407E-A8A9-ECB1343845DD}"/>
              </a:ext>
            </a:extLst>
          </p:cNvPr>
          <p:cNvPicPr>
            <a:picLocks noChangeAspect="1"/>
          </p:cNvPicPr>
          <p:nvPr/>
        </p:nvPicPr>
        <p:blipFill>
          <a:blip r:embed="rId2"/>
          <a:stretch>
            <a:fillRect/>
          </a:stretch>
        </p:blipFill>
        <p:spPr>
          <a:xfrm>
            <a:off x="6534637" y="14288"/>
            <a:ext cx="5657363" cy="6704564"/>
          </a:xfrm>
          <a:prstGeom prst="rect">
            <a:avLst/>
          </a:prstGeom>
        </p:spPr>
      </p:pic>
    </p:spTree>
    <p:extLst>
      <p:ext uri="{BB962C8B-B14F-4D97-AF65-F5344CB8AC3E}">
        <p14:creationId xmlns:p14="http://schemas.microsoft.com/office/powerpoint/2010/main" val="205301463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43C510-C5D5-4466-BDC6-783EA2206020}"/>
              </a:ext>
            </a:extLst>
          </p:cNvPr>
          <p:cNvSpPr/>
          <p:nvPr/>
        </p:nvSpPr>
        <p:spPr>
          <a:xfrm>
            <a:off x="69574" y="188843"/>
            <a:ext cx="6311348" cy="34091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n w="0"/>
                <a:solidFill>
                  <a:schemeClr val="tx1"/>
                </a:solidFill>
                <a:effectLst>
                  <a:outerShdw blurRad="38100" dist="19050" dir="2700000" algn="tl" rotWithShape="0">
                    <a:schemeClr val="dk1">
                      <a:alpha val="40000"/>
                    </a:schemeClr>
                  </a:outerShdw>
                </a:effectLst>
              </a:rPr>
              <a:t>Lastly, analyze what these patterns reveal about their situation. This connects the rhetorical to the social.</a:t>
            </a:r>
          </a:p>
          <a:p>
            <a:endParaRPr lang="en-US"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What does each a participant need to know or believe to appreciate the genre?</a:t>
            </a:r>
          </a:p>
          <a:p>
            <a:pPr marL="285750"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Who is invited to interact with the genre? Who is not?</a:t>
            </a:r>
          </a:p>
          <a:p>
            <a:pPr marL="285750"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What values, beliefs, goals and assumptions are revealed through the patterns?</a:t>
            </a:r>
          </a:p>
          <a:p>
            <a:pPr marL="285750" indent="-285750">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What actions does the genre make possible?</a:t>
            </a:r>
          </a:p>
        </p:txBody>
      </p:sp>
      <p:pic>
        <p:nvPicPr>
          <p:cNvPr id="4" name="Picture 3">
            <a:extLst>
              <a:ext uri="{FF2B5EF4-FFF2-40B4-BE49-F238E27FC236}">
                <a16:creationId xmlns:a16="http://schemas.microsoft.com/office/drawing/2014/main" id="{77987A04-D898-48F3-86B6-04CEB06E4542}"/>
              </a:ext>
            </a:extLst>
          </p:cNvPr>
          <p:cNvPicPr>
            <a:picLocks noChangeAspect="1"/>
          </p:cNvPicPr>
          <p:nvPr/>
        </p:nvPicPr>
        <p:blipFill>
          <a:blip r:embed="rId2"/>
          <a:stretch>
            <a:fillRect/>
          </a:stretch>
        </p:blipFill>
        <p:spPr>
          <a:xfrm>
            <a:off x="6534422" y="0"/>
            <a:ext cx="5657578" cy="6706181"/>
          </a:xfrm>
          <a:prstGeom prst="rect">
            <a:avLst/>
          </a:prstGeom>
        </p:spPr>
      </p:pic>
      <p:sp>
        <p:nvSpPr>
          <p:cNvPr id="5" name="Rectangle 4">
            <a:extLst>
              <a:ext uri="{FF2B5EF4-FFF2-40B4-BE49-F238E27FC236}">
                <a16:creationId xmlns:a16="http://schemas.microsoft.com/office/drawing/2014/main" id="{44082EB0-44EE-404E-9399-83C8CF07242E}"/>
              </a:ext>
            </a:extLst>
          </p:cNvPr>
          <p:cNvSpPr/>
          <p:nvPr/>
        </p:nvSpPr>
        <p:spPr>
          <a:xfrm>
            <a:off x="472109" y="4285135"/>
            <a:ext cx="5506278" cy="2226366"/>
          </a:xfrm>
          <a:prstGeom prst="rect">
            <a:avLst/>
          </a:prstGeom>
          <a:gradFill>
            <a:gsLst>
              <a:gs pos="27000">
                <a:schemeClr val="bg2">
                  <a:lumMod val="75000"/>
                  <a:alpha val="79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The Paper should conclude with a final reflection that ultimately answers this question:</a:t>
            </a:r>
          </a:p>
          <a:p>
            <a:pPr algn="ctr"/>
            <a:endParaRPr lang="en-US" dirty="0">
              <a:solidFill>
                <a:schemeClr val="tx1"/>
              </a:solidFill>
            </a:endParaRPr>
          </a:p>
          <a:p>
            <a:pPr algn="ctr"/>
            <a:r>
              <a:rPr lang="en-US" b="1" dirty="0">
                <a:solidFill>
                  <a:schemeClr val="tx1"/>
                </a:solidFill>
              </a:rPr>
              <a:t>How do the genres work to demonstrate the goals, values, beliefs, knowledge of the DC that created it?</a:t>
            </a:r>
          </a:p>
          <a:p>
            <a:pPr algn="ctr"/>
            <a:endParaRPr lang="en-US" b="1" dirty="0">
              <a:solidFill>
                <a:schemeClr val="tx1"/>
              </a:solidFill>
            </a:endParaRPr>
          </a:p>
          <a:p>
            <a:pPr algn="ctr"/>
            <a:endParaRPr lang="en-US" dirty="0"/>
          </a:p>
        </p:txBody>
      </p:sp>
    </p:spTree>
    <p:extLst>
      <p:ext uri="{BB962C8B-B14F-4D97-AF65-F5344CB8AC3E}">
        <p14:creationId xmlns:p14="http://schemas.microsoft.com/office/powerpoint/2010/main" val="318744196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6E3D-608A-4EDB-A35C-8B1753754B2C}"/>
              </a:ext>
            </a:extLst>
          </p:cNvPr>
          <p:cNvSpPr>
            <a:spLocks noGrp="1"/>
          </p:cNvSpPr>
          <p:nvPr>
            <p:ph type="title"/>
          </p:nvPr>
        </p:nvSpPr>
        <p:spPr>
          <a:xfrm>
            <a:off x="81455" y="112877"/>
            <a:ext cx="10515600" cy="1325563"/>
          </a:xfrm>
        </p:spPr>
        <p:txBody>
          <a:bodyPr/>
          <a:lstStyle/>
          <a:p>
            <a:r>
              <a:rPr lang="en-US" dirty="0"/>
              <a:t>Project 4</a:t>
            </a:r>
          </a:p>
        </p:txBody>
      </p:sp>
      <p:sp>
        <p:nvSpPr>
          <p:cNvPr id="4" name="Content Placeholder 3">
            <a:extLst>
              <a:ext uri="{FF2B5EF4-FFF2-40B4-BE49-F238E27FC236}">
                <a16:creationId xmlns:a16="http://schemas.microsoft.com/office/drawing/2014/main" id="{CCE5C5F1-127B-4D48-84E7-529C8EB9C8CE}"/>
              </a:ext>
            </a:extLst>
          </p:cNvPr>
          <p:cNvSpPr>
            <a:spLocks noGrp="1"/>
          </p:cNvSpPr>
          <p:nvPr>
            <p:ph sz="half" idx="1"/>
          </p:nvPr>
        </p:nvSpPr>
        <p:spPr>
          <a:xfrm>
            <a:off x="81455" y="976045"/>
            <a:ext cx="7433442" cy="5519348"/>
          </a:xfrm>
        </p:spPr>
        <p:txBody>
          <a:bodyPr>
            <a:normAutofit fontScale="47500" lnSpcReduction="20000"/>
          </a:bodyPr>
          <a:lstStyle/>
          <a:p>
            <a:pPr marL="0" indent="0">
              <a:buNone/>
            </a:pPr>
            <a:endParaRPr lang="en-US" dirty="0"/>
          </a:p>
          <a:p>
            <a:pPr marL="0" indent="0">
              <a:buNone/>
            </a:pPr>
            <a:r>
              <a:rPr lang="en-US" sz="3600" b="1" dirty="0"/>
              <a:t>Sum Up:</a:t>
            </a:r>
          </a:p>
          <a:p>
            <a:pPr marL="514350" indent="-514350">
              <a:buFont typeface="+mj-lt"/>
              <a:buAutoNum type="arabicPeriod"/>
            </a:pPr>
            <a:r>
              <a:rPr lang="en-US" sz="3600" dirty="0"/>
              <a:t>Identify 3 professional writing genres used by your DC</a:t>
            </a:r>
          </a:p>
          <a:p>
            <a:pPr marL="514350" indent="-514350">
              <a:buFont typeface="+mj-lt"/>
              <a:buAutoNum type="arabicPeriod"/>
            </a:pPr>
            <a:r>
              <a:rPr lang="en-US" sz="3600" dirty="0"/>
              <a:t>Find 2+ samples of each to analyze</a:t>
            </a:r>
          </a:p>
          <a:p>
            <a:pPr marL="514350" indent="-514350">
              <a:buFont typeface="+mj-lt"/>
              <a:buAutoNum type="arabicPeriod"/>
            </a:pPr>
            <a:r>
              <a:rPr lang="en-US" sz="3600" dirty="0"/>
              <a:t>Identify the Situation of each genre</a:t>
            </a:r>
          </a:p>
          <a:p>
            <a:pPr marL="514350" indent="-514350">
              <a:buFont typeface="+mj-lt"/>
              <a:buAutoNum type="arabicPeriod"/>
            </a:pPr>
            <a:r>
              <a:rPr lang="en-US" sz="3600" dirty="0"/>
              <a:t>Identify the Rhetorical Patterns</a:t>
            </a:r>
          </a:p>
          <a:p>
            <a:pPr marL="514350" indent="-514350">
              <a:buFont typeface="+mj-lt"/>
              <a:buAutoNum type="arabicPeriod"/>
            </a:pPr>
            <a:r>
              <a:rPr lang="en-US" sz="3600" dirty="0"/>
              <a:t>Connect the Rhetorical to the Situation—how do the rhetorical  choices/patterns reflect the situation? (Social Analysis)</a:t>
            </a:r>
          </a:p>
          <a:p>
            <a:pPr marL="514350" indent="-514350">
              <a:buFont typeface="+mj-lt"/>
              <a:buAutoNum type="arabicPeriod"/>
            </a:pPr>
            <a:r>
              <a:rPr lang="en-US" sz="3600" dirty="0"/>
              <a:t>Reflect on how the writing of your DC represents the goals, values, beliefs, knowledge of your DC</a:t>
            </a:r>
          </a:p>
          <a:p>
            <a:r>
              <a:rPr lang="en-US" sz="3600" dirty="0"/>
              <a:t>The paper should be a 3-4 page essay that covers: 1. the search process and your identification of situation and rhetorical patterns, 2. your social analysis, 3. your final reflection. his will require you to make organizational choices that allow for precision. Aim to talk about each genre on their own but the final reflection can discuss your overall conclusions. The format of the paper can be in MLA or the formatting used by your DC</a:t>
            </a:r>
          </a:p>
          <a:p>
            <a:r>
              <a:rPr lang="en-US" sz="3600" dirty="0"/>
              <a:t>Submit the essay plus your samples. Any websites or sources used to gather samples or other knowledge should be included in a standard reference page at the end of the essay (samples can be included after this in the same doc, or submitted in a separate document</a:t>
            </a:r>
          </a:p>
        </p:txBody>
      </p:sp>
      <p:sp>
        <p:nvSpPr>
          <p:cNvPr id="5" name="Content Placeholder 4">
            <a:extLst>
              <a:ext uri="{FF2B5EF4-FFF2-40B4-BE49-F238E27FC236}">
                <a16:creationId xmlns:a16="http://schemas.microsoft.com/office/drawing/2014/main" id="{51A77F87-8ED5-47CF-B513-35B759262676}"/>
              </a:ext>
            </a:extLst>
          </p:cNvPr>
          <p:cNvSpPr>
            <a:spLocks noGrp="1"/>
          </p:cNvSpPr>
          <p:nvPr>
            <p:ph sz="half" idx="2"/>
          </p:nvPr>
        </p:nvSpPr>
        <p:spPr>
          <a:xfrm>
            <a:off x="7756634" y="976045"/>
            <a:ext cx="4353911" cy="5519348"/>
          </a:xfrm>
          <a:gradFill>
            <a:gsLst>
              <a:gs pos="10000">
                <a:schemeClr val="bg2">
                  <a:lumMod val="75000"/>
                  <a:alpha val="49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buNone/>
            </a:pPr>
            <a:r>
              <a:rPr lang="en-US" sz="1800" dirty="0"/>
              <a:t>Situation: Environment, Users, Subject, Motives</a:t>
            </a:r>
          </a:p>
          <a:p>
            <a:pPr marL="0" indent="0" algn="ctr">
              <a:buNone/>
            </a:pPr>
            <a:r>
              <a:rPr lang="en-US" sz="1800" b="1" dirty="0"/>
              <a:t>+</a:t>
            </a:r>
          </a:p>
          <a:p>
            <a:pPr marL="0" indent="0">
              <a:buNone/>
            </a:pPr>
            <a:r>
              <a:rPr lang="en-US" sz="1800" dirty="0"/>
              <a:t>Rhetorical Analysis: Patterns in Organization, Format, Language, Appeals, Content/Evidence</a:t>
            </a:r>
          </a:p>
          <a:p>
            <a:pPr marL="0" indent="0">
              <a:buNone/>
            </a:pPr>
            <a:r>
              <a:rPr lang="en-US" sz="1800" dirty="0"/>
              <a:t>	 </a:t>
            </a:r>
          </a:p>
          <a:p>
            <a:pPr marL="0" indent="0" algn="ctr">
              <a:buNone/>
            </a:pPr>
            <a:r>
              <a:rPr lang="en-US" sz="1800" b="1" dirty="0"/>
              <a:t>=</a:t>
            </a:r>
          </a:p>
          <a:p>
            <a:pPr marL="0" indent="0">
              <a:buNone/>
            </a:pPr>
            <a:endParaRPr lang="en-US" sz="1800" dirty="0"/>
          </a:p>
          <a:p>
            <a:pPr marL="0" indent="0">
              <a:buNone/>
            </a:pPr>
            <a:r>
              <a:rPr lang="en-US" sz="1800" dirty="0"/>
              <a:t>Social Analysis: What does your analysis reveal about the relationship between these genres and the DC?</a:t>
            </a:r>
          </a:p>
          <a:p>
            <a:pPr marL="0" indent="0" algn="ctr">
              <a:buNone/>
            </a:pPr>
            <a:r>
              <a:rPr lang="en-US" sz="1800" b="1" dirty="0"/>
              <a:t>&amp;</a:t>
            </a:r>
          </a:p>
          <a:p>
            <a:pPr marL="0" indent="0">
              <a:buNone/>
            </a:pPr>
            <a:r>
              <a:rPr lang="en-US" sz="1800" b="1" dirty="0"/>
              <a:t>How do the genres work to demonstrate the goals, values, beliefs, knowledge of the DC that created it?</a:t>
            </a:r>
          </a:p>
        </p:txBody>
      </p:sp>
    </p:spTree>
    <p:extLst>
      <p:ext uri="{BB962C8B-B14F-4D97-AF65-F5344CB8AC3E}">
        <p14:creationId xmlns:p14="http://schemas.microsoft.com/office/powerpoint/2010/main" val="43194866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1479F-C627-4020-8CEF-34030533E903}"/>
              </a:ext>
            </a:extLst>
          </p:cNvPr>
          <p:cNvSpPr>
            <a:spLocks noGrp="1"/>
          </p:cNvSpPr>
          <p:nvPr>
            <p:ph type="title"/>
          </p:nvPr>
        </p:nvSpPr>
        <p:spPr/>
        <p:txBody>
          <a:bodyPr/>
          <a:lstStyle/>
          <a:p>
            <a:r>
              <a:rPr lang="en-US" dirty="0"/>
              <a:t>Ignite Presentation</a:t>
            </a:r>
          </a:p>
        </p:txBody>
      </p:sp>
      <p:sp>
        <p:nvSpPr>
          <p:cNvPr id="6" name="Content Placeholder 5">
            <a:extLst>
              <a:ext uri="{FF2B5EF4-FFF2-40B4-BE49-F238E27FC236}">
                <a16:creationId xmlns:a16="http://schemas.microsoft.com/office/drawing/2014/main" id="{6FBFDF1A-C751-4FBE-8C61-5C2E6C2B2A64}"/>
              </a:ext>
            </a:extLst>
          </p:cNvPr>
          <p:cNvSpPr>
            <a:spLocks noGrp="1"/>
          </p:cNvSpPr>
          <p:nvPr>
            <p:ph idx="1"/>
          </p:nvPr>
        </p:nvSpPr>
        <p:spPr/>
        <p:txBody>
          <a:bodyPr/>
          <a:lstStyle/>
          <a:p>
            <a:r>
              <a:rPr lang="en-US" dirty="0"/>
              <a:t>20 slides</a:t>
            </a:r>
          </a:p>
          <a:p>
            <a:r>
              <a:rPr lang="en-US" dirty="0"/>
              <a:t>Auto-advance at 15 sec intervals</a:t>
            </a:r>
          </a:p>
          <a:p>
            <a:r>
              <a:rPr lang="en-US" dirty="0"/>
              <a:t>5 mins total</a:t>
            </a:r>
          </a:p>
          <a:p>
            <a:r>
              <a:rPr lang="en-US" dirty="0"/>
              <a:t>Slides should be image-based. Complement your voiceover.</a:t>
            </a:r>
          </a:p>
          <a:p>
            <a:r>
              <a:rPr lang="en-US" dirty="0"/>
              <a:t>Keep text on slides to a minimum</a:t>
            </a:r>
          </a:p>
          <a:p>
            <a:r>
              <a:rPr lang="en-US" dirty="0"/>
              <a:t>The content should mirror that of your Project 4 Essay—think of it as an outline of your essay</a:t>
            </a:r>
          </a:p>
          <a:p>
            <a:r>
              <a:rPr lang="en-US" u="sng" dirty="0"/>
              <a:t>When presenting your genre analysis, include images of your samples</a:t>
            </a:r>
          </a:p>
          <a:p>
            <a:pPr marL="0" indent="0">
              <a:buNone/>
            </a:pPr>
            <a:endParaRPr lang="en-US" dirty="0"/>
          </a:p>
        </p:txBody>
      </p:sp>
    </p:spTree>
    <p:extLst>
      <p:ext uri="{BB962C8B-B14F-4D97-AF65-F5344CB8AC3E}">
        <p14:creationId xmlns:p14="http://schemas.microsoft.com/office/powerpoint/2010/main" val="356118082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22014</TotalTime>
  <Words>997</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Project 4</vt:lpstr>
      <vt:lpstr>Project 4</vt:lpstr>
      <vt:lpstr>Project 4</vt:lpstr>
      <vt:lpstr>Analysis: Bawarshi p. 159</vt:lpstr>
      <vt:lpstr>PowerPoint Presentation</vt:lpstr>
      <vt:lpstr>Analysis: Bawarshi p. 160</vt:lpstr>
      <vt:lpstr>PowerPoint Presentation</vt:lpstr>
      <vt:lpstr>Project 4</vt:lpstr>
      <vt:lpstr>Ignite Presentation</vt:lpstr>
      <vt:lpstr>PowerPoint Presentation</vt:lpstr>
      <vt:lpstr>Ignite Submission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4</dc:title>
  <dc:creator>Michelle Kustarz</dc:creator>
  <cp:lastModifiedBy>Michelle Kustarz</cp:lastModifiedBy>
  <cp:revision>35</cp:revision>
  <dcterms:created xsi:type="dcterms:W3CDTF">2019-03-24T22:10:18Z</dcterms:created>
  <dcterms:modified xsi:type="dcterms:W3CDTF">2021-04-13T19:10:28Z</dcterms:modified>
</cp:coreProperties>
</file>