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79" autoAdjust="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2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D25BA8-FC92-4A49-8682-299E9EACDC96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99D627-C968-4CD1-9721-1407DD4E94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399032"/>
          </a:xfrm>
        </p:spPr>
        <p:txBody>
          <a:bodyPr>
            <a:normAutofit fontScale="90000"/>
          </a:bodyPr>
          <a:lstStyle/>
          <a:p>
            <a:pPr marR="0" algn="l" rtl="0"/>
            <a:r>
              <a:rPr lang="en-US" b="0" i="0" u="none" strike="noStrike" baseline="0" dirty="0" smtClean="0">
                <a:latin typeface="Times New Roman"/>
              </a:rPr>
              <a:t>“The Fourth Wave: The Ethics of Corporate Downsizing” (1999)</a:t>
            </a:r>
            <a:br>
              <a:rPr lang="en-US" b="0" i="0" u="none" strike="noStrike" baseline="0" dirty="0" smtClean="0">
                <a:latin typeface="Times New Roman"/>
              </a:rPr>
            </a:br>
            <a:r>
              <a:rPr lang="en-US" b="0" i="0" u="none" strike="noStrike" baseline="0" dirty="0" smtClean="0">
                <a:latin typeface="Times New Roman"/>
              </a:rPr>
              <a:t>					</a:t>
            </a:r>
            <a:br>
              <a:rPr lang="en-US" b="0" i="0" u="none" strike="noStrike" baseline="0" dirty="0" smtClean="0">
                <a:latin typeface="Times New Roman"/>
              </a:rPr>
            </a:br>
            <a:r>
              <a:rPr lang="en-US" dirty="0">
                <a:latin typeface="Times New Roman"/>
              </a:rPr>
              <a:t>	</a:t>
            </a:r>
            <a:r>
              <a:rPr lang="en-US" dirty="0" smtClean="0">
                <a:latin typeface="Times New Roman"/>
              </a:rPr>
              <a:t>				</a:t>
            </a:r>
            <a:r>
              <a:rPr lang="en-US" b="0" i="0" u="none" strike="noStrike" baseline="0" dirty="0" smtClean="0">
                <a:latin typeface="Times New Roman"/>
              </a:rPr>
              <a:t>- John Orlando</a:t>
            </a:r>
          </a:p>
        </p:txBody>
      </p:sp>
    </p:spTree>
    <p:extLst>
      <p:ext uri="{BB962C8B-B14F-4D97-AF65-F5344CB8AC3E}">
        <p14:creationId xmlns:p14="http://schemas.microsoft.com/office/powerpoint/2010/main" val="42164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7968"/>
            <a:ext cx="8229600" cy="1399032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dirty="0" smtClean="0">
                <a:latin typeface="Times New Roman"/>
              </a:rPr>
              <a:t>B. </a:t>
            </a:r>
            <a:r>
              <a:rPr lang="en-US" b="0" i="0" u="none" strike="noStrike" baseline="0" dirty="0" smtClean="0">
                <a:latin typeface="Times New Roman"/>
              </a:rPr>
              <a:t>The Charitable Corporation v. Sir Robert Sutton – managers of corporations are “most properly agents of those who employ them” (not in their own interests)</a:t>
            </a:r>
          </a:p>
        </p:txBody>
      </p:sp>
    </p:spTree>
    <p:extLst>
      <p:ext uri="{BB962C8B-B14F-4D97-AF65-F5344CB8AC3E}">
        <p14:creationId xmlns:p14="http://schemas.microsoft.com/office/powerpoint/2010/main" val="2689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III. Risk and Contacts</a:t>
            </a:r>
          </a:p>
        </p:txBody>
      </p:sp>
    </p:spTree>
    <p:extLst>
      <p:ext uri="{BB962C8B-B14F-4D97-AF65-F5344CB8AC3E}">
        <p14:creationId xmlns:p14="http://schemas.microsoft.com/office/powerpoint/2010/main" val="37125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A. Shareholders have taken a risk and are due compensation as privilege</a:t>
            </a:r>
          </a:p>
        </p:txBody>
      </p:sp>
    </p:spTree>
    <p:extLst>
      <p:ext uri="{BB962C8B-B14F-4D97-AF65-F5344CB8AC3E}">
        <p14:creationId xmlns:p14="http://schemas.microsoft.com/office/powerpoint/2010/main" val="33806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B. But workers have taken a risk as well</a:t>
            </a:r>
          </a:p>
        </p:txBody>
      </p:sp>
    </p:spTree>
    <p:extLst>
      <p:ext uri="{BB962C8B-B14F-4D97-AF65-F5344CB8AC3E}">
        <p14:creationId xmlns:p14="http://schemas.microsoft.com/office/powerpoint/2010/main" val="23340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C. How can a shareholder anticipate a contract when her stock is merely a very small portion of the entity?</a:t>
            </a:r>
          </a:p>
        </p:txBody>
      </p:sp>
    </p:spTree>
    <p:extLst>
      <p:ext uri="{BB962C8B-B14F-4D97-AF65-F5344CB8AC3E}">
        <p14:creationId xmlns:p14="http://schemas.microsoft.com/office/powerpoint/2010/main" val="24637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D. Workers have few options; shareholders have multitudinous ones</a:t>
            </a:r>
          </a:p>
        </p:txBody>
      </p:sp>
    </p:spTree>
    <p:extLst>
      <p:ext uri="{BB962C8B-B14F-4D97-AF65-F5344CB8AC3E}">
        <p14:creationId xmlns:p14="http://schemas.microsoft.com/office/powerpoint/2010/main" val="5897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IV. Money</a:t>
            </a:r>
          </a:p>
        </p:txBody>
      </p:sp>
    </p:spTree>
    <p:extLst>
      <p:ext uri="{BB962C8B-B14F-4D97-AF65-F5344CB8AC3E}">
        <p14:creationId xmlns:p14="http://schemas.microsoft.com/office/powerpoint/2010/main" val="28212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A. Friedman – any action that diminishes profit for others is a tax</a:t>
            </a:r>
          </a:p>
        </p:txBody>
      </p:sp>
    </p:spTree>
    <p:extLst>
      <p:ext uri="{BB962C8B-B14F-4D97-AF65-F5344CB8AC3E}">
        <p14:creationId xmlns:p14="http://schemas.microsoft.com/office/powerpoint/2010/main" val="41556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1. Shareholders know this and can withdraw their money</a:t>
            </a:r>
          </a:p>
        </p:txBody>
      </p:sp>
    </p:spTree>
    <p:extLst>
      <p:ext uri="{BB962C8B-B14F-4D97-AF65-F5344CB8AC3E}">
        <p14:creationId xmlns:p14="http://schemas.microsoft.com/office/powerpoint/2010/main" val="39711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2. If it is wrong for a shareholder to act a certain way, then it is wrong for the manager to act that way</a:t>
            </a:r>
          </a:p>
        </p:txBody>
      </p:sp>
    </p:spTree>
    <p:extLst>
      <p:ext uri="{BB962C8B-B14F-4D97-AF65-F5344CB8AC3E}">
        <p14:creationId xmlns:p14="http://schemas.microsoft.com/office/powerpoint/2010/main" val="5332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I. The Issue</a:t>
            </a:r>
          </a:p>
        </p:txBody>
      </p:sp>
    </p:spTree>
    <p:extLst>
      <p:ext uri="{BB962C8B-B14F-4D97-AF65-F5344CB8AC3E}">
        <p14:creationId xmlns:p14="http://schemas.microsoft.com/office/powerpoint/2010/main" val="21312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B. Care for the public belongs to the state</a:t>
            </a:r>
          </a:p>
        </p:txBody>
      </p:sp>
    </p:spTree>
    <p:extLst>
      <p:ext uri="{BB962C8B-B14F-4D97-AF65-F5344CB8AC3E}">
        <p14:creationId xmlns:p14="http://schemas.microsoft.com/office/powerpoint/2010/main" val="15313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1. Corporations exist by permission of the state for the public</a:t>
            </a:r>
          </a:p>
        </p:txBody>
      </p:sp>
    </p:spTree>
    <p:extLst>
      <p:ext uri="{BB962C8B-B14F-4D97-AF65-F5344CB8AC3E}">
        <p14:creationId xmlns:p14="http://schemas.microsoft.com/office/powerpoint/2010/main" val="8882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2. Corporations thrive through the protection of the state</a:t>
            </a:r>
          </a:p>
        </p:txBody>
      </p:sp>
    </p:spTree>
    <p:extLst>
      <p:ext uri="{BB962C8B-B14F-4D97-AF65-F5344CB8AC3E}">
        <p14:creationId xmlns:p14="http://schemas.microsoft.com/office/powerpoint/2010/main" val="6377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V. Utilitarianism</a:t>
            </a:r>
          </a:p>
        </p:txBody>
      </p:sp>
    </p:spTree>
    <p:extLst>
      <p:ext uri="{BB962C8B-B14F-4D97-AF65-F5344CB8AC3E}">
        <p14:creationId xmlns:p14="http://schemas.microsoft.com/office/powerpoint/2010/main" val="40251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6968"/>
            <a:ext cx="8229600" cy="1399032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A. When people are laid off in order to lower costs without thought of remaining productivity, downsizing has always hurt the company</a:t>
            </a:r>
          </a:p>
        </p:txBody>
      </p:sp>
    </p:spTree>
    <p:extLst>
      <p:ext uri="{BB962C8B-B14F-4D97-AF65-F5344CB8AC3E}">
        <p14:creationId xmlns:p14="http://schemas.microsoft.com/office/powerpoint/2010/main" val="30213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B. Is well-being the same as financial gain?</a:t>
            </a:r>
          </a:p>
        </p:txBody>
      </p:sp>
    </p:spTree>
    <p:extLst>
      <p:ext uri="{BB962C8B-B14F-4D97-AF65-F5344CB8AC3E}">
        <p14:creationId xmlns:p14="http://schemas.microsoft.com/office/powerpoint/2010/main" val="554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VI. Against Downsizing</a:t>
            </a:r>
          </a:p>
        </p:txBody>
      </p:sp>
    </p:spTree>
    <p:extLst>
      <p:ext uri="{BB962C8B-B14F-4D97-AF65-F5344CB8AC3E}">
        <p14:creationId xmlns:p14="http://schemas.microsoft.com/office/powerpoint/2010/main" val="42048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A. A sheriff frames a hobo for murder to settle down his town – no one thinks this is right</a:t>
            </a:r>
          </a:p>
        </p:txBody>
      </p:sp>
    </p:spTree>
    <p:extLst>
      <p:ext uri="{BB962C8B-B14F-4D97-AF65-F5344CB8AC3E}">
        <p14:creationId xmlns:p14="http://schemas.microsoft.com/office/powerpoint/2010/main" val="36276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B. Should a CEO be allowed to fire workers to increase stock value?</a:t>
            </a:r>
          </a:p>
        </p:txBody>
      </p:sp>
    </p:spTree>
    <p:extLst>
      <p:ext uri="{BB962C8B-B14F-4D97-AF65-F5344CB8AC3E}">
        <p14:creationId xmlns:p14="http://schemas.microsoft.com/office/powerpoint/2010/main" val="292908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568"/>
            <a:ext cx="8229600" cy="1399032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C. In downsizing, whole divisions are removed by virtue of their overall profitability, without regard to individual talents</a:t>
            </a:r>
          </a:p>
        </p:txBody>
      </p:sp>
    </p:spTree>
    <p:extLst>
      <p:ext uri="{BB962C8B-B14F-4D97-AF65-F5344CB8AC3E}">
        <p14:creationId xmlns:p14="http://schemas.microsoft.com/office/powerpoint/2010/main" val="445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0768"/>
            <a:ext cx="8229600" cy="1399032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A. The closing of whole plants or divisions in order to increase profits may be the most ethically challenging today</a:t>
            </a:r>
          </a:p>
        </p:txBody>
      </p:sp>
    </p:spTree>
    <p:extLst>
      <p:ext uri="{BB962C8B-B14F-4D97-AF65-F5344CB8AC3E}">
        <p14:creationId xmlns:p14="http://schemas.microsoft.com/office/powerpoint/2010/main" val="28047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D. Shareholders have done nothing to merit the gains made</a:t>
            </a:r>
          </a:p>
        </p:txBody>
      </p:sp>
    </p:spTree>
    <p:extLst>
      <p:ext uri="{BB962C8B-B14F-4D97-AF65-F5344CB8AC3E}">
        <p14:creationId xmlns:p14="http://schemas.microsoft.com/office/powerpoint/2010/main" val="35640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E. Sole proprietorship is morally distinct from a mutual fund investor</a:t>
            </a:r>
          </a:p>
        </p:txBody>
      </p:sp>
    </p:spTree>
    <p:extLst>
      <p:ext uri="{BB962C8B-B14F-4D97-AF65-F5344CB8AC3E}">
        <p14:creationId xmlns:p14="http://schemas.microsoft.com/office/powerpoint/2010/main" val="3049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F. It is not coincidental that the downsizing wave has corresponded with CEO compensation</a:t>
            </a:r>
          </a:p>
        </p:txBody>
      </p:sp>
    </p:spTree>
    <p:extLst>
      <p:ext uri="{BB962C8B-B14F-4D97-AF65-F5344CB8AC3E}">
        <p14:creationId xmlns:p14="http://schemas.microsoft.com/office/powerpoint/2010/main" val="26529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1. In 1980, CEOs earned 42x the worker; in 1995, they earned 141x</a:t>
            </a:r>
          </a:p>
        </p:txBody>
      </p:sp>
    </p:spTree>
    <p:extLst>
      <p:ext uri="{BB962C8B-B14F-4D97-AF65-F5344CB8AC3E}">
        <p14:creationId xmlns:p14="http://schemas.microsoft.com/office/powerpoint/2010/main" val="14775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2. Downsizing often bring extra money in shareholding to the CEO</a:t>
            </a:r>
          </a:p>
        </p:txBody>
      </p:sp>
    </p:spTree>
    <p:extLst>
      <p:ext uri="{BB962C8B-B14F-4D97-AF65-F5344CB8AC3E}">
        <p14:creationId xmlns:p14="http://schemas.microsoft.com/office/powerpoint/2010/main" val="28587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G. Any dumb manager can downsize</a:t>
            </a:r>
          </a:p>
        </p:txBody>
      </p:sp>
    </p:spTree>
    <p:extLst>
      <p:ext uri="{BB962C8B-B14F-4D97-AF65-F5344CB8AC3E}">
        <p14:creationId xmlns:p14="http://schemas.microsoft.com/office/powerpoint/2010/main" val="7184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B. A 1988 study showed that 35% of respondents worked for companies that had downsized in the last year.</a:t>
            </a:r>
          </a:p>
        </p:txBody>
      </p:sp>
    </p:spTree>
    <p:extLst>
      <p:ext uri="{BB962C8B-B14F-4D97-AF65-F5344CB8AC3E}">
        <p14:creationId xmlns:p14="http://schemas.microsoft.com/office/powerpoint/2010/main" val="37957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C. 15% of downsized workers have lost their homes</a:t>
            </a:r>
          </a:p>
        </p:txBody>
      </p:sp>
    </p:spTree>
    <p:extLst>
      <p:ext uri="{BB962C8B-B14F-4D97-AF65-F5344CB8AC3E}">
        <p14:creationId xmlns:p14="http://schemas.microsoft.com/office/powerpoint/2010/main" val="21773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D. The suicide rate of laid-off workers is 30x average</a:t>
            </a:r>
          </a:p>
        </p:txBody>
      </p:sp>
    </p:spTree>
    <p:extLst>
      <p:ext uri="{BB962C8B-B14F-4D97-AF65-F5344CB8AC3E}">
        <p14:creationId xmlns:p14="http://schemas.microsoft.com/office/powerpoint/2010/main" val="5380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E. The downsizing lead to other psychological harms</a:t>
            </a:r>
          </a:p>
        </p:txBody>
      </p:sp>
    </p:spTree>
    <p:extLst>
      <p:ext uri="{BB962C8B-B14F-4D97-AF65-F5344CB8AC3E}">
        <p14:creationId xmlns:p14="http://schemas.microsoft.com/office/powerpoint/2010/main" val="1979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II. Workers and Shareholders are equivalent</a:t>
            </a:r>
          </a:p>
        </p:txBody>
      </p:sp>
    </p:spTree>
    <p:extLst>
      <p:ext uri="{BB962C8B-B14F-4D97-AF65-F5344CB8AC3E}">
        <p14:creationId xmlns:p14="http://schemas.microsoft.com/office/powerpoint/2010/main" val="35134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0" i="0" u="none" strike="noStrike" baseline="0" dirty="0" smtClean="0">
                <a:latin typeface="Times New Roman"/>
              </a:rPr>
              <a:t>A. Being a legal owner doesn’t create a moral obligation</a:t>
            </a:r>
          </a:p>
        </p:txBody>
      </p:sp>
    </p:spTree>
    <p:extLst>
      <p:ext uri="{BB962C8B-B14F-4D97-AF65-F5344CB8AC3E}">
        <p14:creationId xmlns:p14="http://schemas.microsoft.com/office/powerpoint/2010/main" val="11796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460</Words>
  <Application>Microsoft Office PowerPoint</Application>
  <PresentationFormat>On-screen Show (4:3)</PresentationFormat>
  <Paragraphs>35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Verve</vt:lpstr>
      <vt:lpstr>“The Fourth Wave: The Ethics of Corporate Downsizing” (1999)            - John Orlando</vt:lpstr>
      <vt:lpstr>I. The Issue</vt:lpstr>
      <vt:lpstr>A. The closing of whole plants or divisions in order to increase profits may be the most ethically challenging today</vt:lpstr>
      <vt:lpstr>B. A 1988 study showed that 35% of respondents worked for companies that had downsized in the last year.</vt:lpstr>
      <vt:lpstr>C. 15% of downsized workers have lost their homes</vt:lpstr>
      <vt:lpstr>D. The suicide rate of laid-off workers is 30x average</vt:lpstr>
      <vt:lpstr>E. The downsizing lead to other psychological harms</vt:lpstr>
      <vt:lpstr>II. Workers and Shareholders are equivalent</vt:lpstr>
      <vt:lpstr>A. Being a legal owner doesn’t create a moral obligation</vt:lpstr>
      <vt:lpstr>B. The Charitable Corporation v. Sir Robert Sutton – managers of corporations are “most properly agents of those who employ them” (not in their own interests)</vt:lpstr>
      <vt:lpstr>III. Risk and Contacts</vt:lpstr>
      <vt:lpstr>A. Shareholders have taken a risk and are due compensation as privilege</vt:lpstr>
      <vt:lpstr>B. But workers have taken a risk as well</vt:lpstr>
      <vt:lpstr>C. How can a shareholder anticipate a contract when her stock is merely a very small portion of the entity?</vt:lpstr>
      <vt:lpstr>D. Workers have few options; shareholders have multitudinous ones</vt:lpstr>
      <vt:lpstr>IV. Money</vt:lpstr>
      <vt:lpstr>A. Friedman – any action that diminishes profit for others is a tax</vt:lpstr>
      <vt:lpstr>1. Shareholders know this and can withdraw their money</vt:lpstr>
      <vt:lpstr>2. If it is wrong for a shareholder to act a certain way, then it is wrong for the manager to act that way</vt:lpstr>
      <vt:lpstr>B. Care for the public belongs to the state</vt:lpstr>
      <vt:lpstr>1. Corporations exist by permission of the state for the public</vt:lpstr>
      <vt:lpstr>2. Corporations thrive through the protection of the state</vt:lpstr>
      <vt:lpstr>V. Utilitarianism</vt:lpstr>
      <vt:lpstr>A. When people are laid off in order to lower costs without thought of remaining productivity, downsizing has always hurt the company</vt:lpstr>
      <vt:lpstr>B. Is well-being the same as financial gain?</vt:lpstr>
      <vt:lpstr>VI. Against Downsizing</vt:lpstr>
      <vt:lpstr>A. A sheriff frames a hobo for murder to settle down his town – no one thinks this is right</vt:lpstr>
      <vt:lpstr>B. Should a CEO be allowed to fire workers to increase stock value?</vt:lpstr>
      <vt:lpstr>C. In downsizing, whole divisions are removed by virtue of their overall profitability, without regard to individual talents</vt:lpstr>
      <vt:lpstr>D. Shareholders have done nothing to merit the gains made</vt:lpstr>
      <vt:lpstr>E. Sole proprietorship is morally distinct from a mutual fund investor</vt:lpstr>
      <vt:lpstr>F. It is not coincidental that the downsizing wave has corresponded with CEO compensation</vt:lpstr>
      <vt:lpstr>1. In 1980, CEOs earned 42x the worker; in 1995, they earned 141x</vt:lpstr>
      <vt:lpstr>2. Downsizing often bring extra money in shareholding to the CEO</vt:lpstr>
      <vt:lpstr>G. Any dumb manager can downsize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Fourth Wave: The Ethics of Corporate Downsizing” (1999) - John Orlando</dc:title>
  <dc:creator>John</dc:creator>
  <cp:lastModifiedBy>John</cp:lastModifiedBy>
  <cp:revision>2</cp:revision>
  <dcterms:created xsi:type="dcterms:W3CDTF">2012-08-08T18:34:11Z</dcterms:created>
  <dcterms:modified xsi:type="dcterms:W3CDTF">2012-08-08T21:27:17Z</dcterms:modified>
</cp:coreProperties>
</file>